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Proxima Nova"/>
      <p:regular r:id="rId55"/>
      <p:bold r:id="rId56"/>
      <p:italic r:id="rId57"/>
      <p:boldItalic r:id="rId58"/>
    </p:embeddedFont>
    <p:embeddedFont>
      <p:font typeface="Montserrat"/>
      <p:regular r:id="rId59"/>
      <p:bold r:id="rId60"/>
      <p:italic r:id="rId61"/>
      <p:boldItalic r:id="rId62"/>
    </p:embeddedFont>
    <p:embeddedFont>
      <p:font typeface="Montserrat Medium"/>
      <p:regular r:id="rId63"/>
      <p:bold r:id="rId64"/>
      <p:italic r:id="rId65"/>
      <p:boldItalic r:id="rId66"/>
    </p:embeddedFont>
    <p:embeddedFont>
      <p:font typeface="Montserrat ExtraLight"/>
      <p:regular r:id="rId67"/>
      <p:bold r:id="rId68"/>
      <p:italic r:id="rId69"/>
      <p:boldItalic r:id="rId70"/>
    </p:embeddedFont>
    <p:embeddedFont>
      <p:font typeface="Proxima Nova Semibold"/>
      <p:regular r:id="rId71"/>
      <p:bold r:id="rId72"/>
      <p:boldItalic r:id="rId73"/>
    </p:embeddedFont>
    <p:embeddedFont>
      <p:font typeface="Montserrat ExtraBold"/>
      <p:bold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5723E4-32B8-4E0A-9540-AEA473127212}">
  <a:tblStyle styleId="{455723E4-32B8-4E0A-9540-AEA4731272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75" Type="http://schemas.openxmlformats.org/officeDocument/2006/relationships/font" Target="fonts/MontserratExtraBold-boldItalic.fntdata"/><Relationship Id="rId30" Type="http://schemas.openxmlformats.org/officeDocument/2006/relationships/slide" Target="slides/slide24.xml"/><Relationship Id="rId74" Type="http://schemas.openxmlformats.org/officeDocument/2006/relationships/font" Target="fonts/MontserratExtraBold-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regular.fntdata"/><Relationship Id="rId70" Type="http://schemas.openxmlformats.org/officeDocument/2006/relationships/font" Target="fonts/MontserratExtra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4.xml"/><Relationship Id="rId64" Type="http://schemas.openxmlformats.org/officeDocument/2006/relationships/font" Target="fonts/MontserratMedium-bold.fntdata"/><Relationship Id="rId63" Type="http://schemas.openxmlformats.org/officeDocument/2006/relationships/font" Target="fonts/MontserratMedium-regular.fntdata"/><Relationship Id="rId22" Type="http://schemas.openxmlformats.org/officeDocument/2006/relationships/slide" Target="slides/slide16.xml"/><Relationship Id="rId66" Type="http://schemas.openxmlformats.org/officeDocument/2006/relationships/font" Target="fonts/MontserratMedium-boldItalic.fntdata"/><Relationship Id="rId21" Type="http://schemas.openxmlformats.org/officeDocument/2006/relationships/slide" Target="slides/slide15.xml"/><Relationship Id="rId65" Type="http://schemas.openxmlformats.org/officeDocument/2006/relationships/font" Target="fonts/MontserratMedium-italic.fntdata"/><Relationship Id="rId24" Type="http://schemas.openxmlformats.org/officeDocument/2006/relationships/slide" Target="slides/slide18.xml"/><Relationship Id="rId68" Type="http://schemas.openxmlformats.org/officeDocument/2006/relationships/font" Target="fonts/MontserratExtraLight-bold.fntdata"/><Relationship Id="rId23" Type="http://schemas.openxmlformats.org/officeDocument/2006/relationships/slide" Target="slides/slide17.xml"/><Relationship Id="rId67" Type="http://schemas.openxmlformats.org/officeDocument/2006/relationships/font" Target="fonts/MontserratExtraLight-regular.fntdata"/><Relationship Id="rId60" Type="http://schemas.openxmlformats.org/officeDocument/2006/relationships/font" Target="fonts/Montserra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Extra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italic.fntdata"/><Relationship Id="rId12" Type="http://schemas.openxmlformats.org/officeDocument/2006/relationships/slide" Target="slides/slide6.xml"/><Relationship Id="rId56" Type="http://schemas.openxmlformats.org/officeDocument/2006/relationships/font" Target="fonts/ProximaNova-bold.fntdata"/><Relationship Id="rId15" Type="http://schemas.openxmlformats.org/officeDocument/2006/relationships/slide" Target="slides/slide9.xml"/><Relationship Id="rId59" Type="http://schemas.openxmlformats.org/officeDocument/2006/relationships/font" Target="fonts/Montserrat-regular.fntdata"/><Relationship Id="rId14" Type="http://schemas.openxmlformats.org/officeDocument/2006/relationships/slide" Target="slides/slide8.xml"/><Relationship Id="rId58"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931bc6f55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931bc6f55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931bc6f55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931bc6f5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931bc6f55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931bc6f55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931bc6f5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931bc6f5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931bc6f5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931bc6f5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931bc6f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931bc6f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931bc6f5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931bc6f5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931bc6f5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f931bc6f5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931bc6f5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931bc6f5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931bc6f5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931bc6f5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8fcb8ea0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8fcb8ea0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8fcb8ea0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8fcb8ea0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931bc6f5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931bc6f5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931bc6f5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931bc6f5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983da5c46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983da5c46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983da5c46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983da5c46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931bc6f5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931bc6f5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931bc6f5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931bc6f5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931bc6f5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931bc6f5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931bc6f5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931bc6f5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931bc6f5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931bc6f5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931bc6f5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f931bc6f5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931bc6f5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931bc6f5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931bc6f5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931bc6f5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931bc6f5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f931bc6f5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931bc6f5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931bc6f5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931bc6f5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931bc6f5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f931bc6f5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f931bc6f5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931bc6f55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931bc6f55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931bc6f5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931bc6f5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f931bc6f55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f931bc6f55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7f9262ee2f_0_26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7f9262ee2f_0_26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983da5c4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f983da5c4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7f9262ee2f_0_24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f9262ee2f_0_24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931bc6f5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931bc6f5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9daef95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9daef95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9daef959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9daef95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931bc6f5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931bc6f5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9daef959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9daef959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7" name="Shape 1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3.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4" name="Shape 154"/>
        <p:cNvGrpSpPr/>
        <p:nvPr/>
      </p:nvGrpSpPr>
      <p:grpSpPr>
        <a:xfrm>
          <a:off x="0" y="0"/>
          <a:ext cx="0" cy="0"/>
          <a:chOff x="0" y="0"/>
          <a:chExt cx="0" cy="0"/>
        </a:xfrm>
      </p:grpSpPr>
      <p:sp>
        <p:nvSpPr>
          <p:cNvPr id="155" name="Google Shape;155;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6" name="Google Shape;156;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32.jpg"/><Relationship Id="rId4"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8"/>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ACME ANVILS</a:t>
            </a:r>
            <a:endParaRPr/>
          </a:p>
        </p:txBody>
      </p:sp>
      <p:sp>
        <p:nvSpPr>
          <p:cNvPr id="163" name="Google Shape;163;p38"/>
          <p:cNvSpPr txBox="1"/>
          <p:nvPr>
            <p:ph idx="1" type="subTitle"/>
          </p:nvPr>
        </p:nvSpPr>
        <p:spPr>
          <a:xfrm>
            <a:off x="2044200" y="3704650"/>
            <a:ext cx="5055600" cy="1046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Mitchell Tyrer  - Director of IT</a:t>
            </a:r>
            <a:endParaRPr/>
          </a:p>
          <a:p>
            <a:pPr indent="0" lvl="0" marL="0" rtl="0" algn="ctr">
              <a:spcBef>
                <a:spcPts val="0"/>
              </a:spcBef>
              <a:spcAft>
                <a:spcPts val="0"/>
              </a:spcAft>
              <a:buNone/>
            </a:pPr>
            <a:r>
              <a:rPr lang="en"/>
              <a:t>Matthew Dintrone - Security Engineer</a:t>
            </a:r>
            <a:endParaRPr/>
          </a:p>
          <a:p>
            <a:pPr indent="0" lvl="0" marL="0" rtl="0" algn="ctr">
              <a:spcBef>
                <a:spcPts val="0"/>
              </a:spcBef>
              <a:spcAft>
                <a:spcPts val="0"/>
              </a:spcAft>
              <a:buNone/>
            </a:pPr>
            <a:r>
              <a:rPr lang="en"/>
              <a:t>Richard Brazzle - Security Engineer</a:t>
            </a:r>
            <a:endParaRPr/>
          </a:p>
          <a:p>
            <a:pPr indent="0" lvl="0" marL="0" rtl="0" algn="ctr">
              <a:spcBef>
                <a:spcPts val="0"/>
              </a:spcBef>
              <a:spcAft>
                <a:spcPts val="0"/>
              </a:spcAft>
              <a:buNone/>
            </a:pPr>
            <a:r>
              <a:rPr lang="en"/>
              <a:t>Matthew Brossman - Security Engineer </a:t>
            </a:r>
            <a:endParaRPr/>
          </a:p>
        </p:txBody>
      </p:sp>
      <p:sp>
        <p:nvSpPr>
          <p:cNvPr id="164" name="Google Shape;164;p38"/>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Security Brief</a:t>
            </a:r>
            <a:endParaRPr b="0" sz="220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3762675" y="3177750"/>
            <a:ext cx="42564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Security </a:t>
            </a:r>
            <a:r>
              <a:rPr lang="en"/>
              <a:t>Events</a:t>
            </a:r>
            <a:endParaRPr/>
          </a:p>
        </p:txBody>
      </p:sp>
      <p:sp>
        <p:nvSpPr>
          <p:cNvPr id="246" name="Google Shape;246;p47"/>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01.1</a:t>
            </a:r>
            <a:endParaRPr/>
          </a:p>
        </p:txBody>
      </p:sp>
      <p:sp>
        <p:nvSpPr>
          <p:cNvPr id="247" name="Google Shape;247;p47"/>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help with prevention, we need to properly monitor our network</a:t>
            </a:r>
            <a:endParaRPr/>
          </a:p>
        </p:txBody>
      </p:sp>
      <p:cxnSp>
        <p:nvCxnSpPr>
          <p:cNvPr id="248" name="Google Shape;248;p47"/>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Monitoring Logs</a:t>
            </a:r>
            <a:endParaRPr>
              <a:solidFill>
                <a:schemeClr val="lt2"/>
              </a:solidFill>
            </a:endParaRPr>
          </a:p>
          <a:p>
            <a:pPr indent="0" lvl="0" marL="0" rtl="0" algn="l">
              <a:spcBef>
                <a:spcPts val="0"/>
              </a:spcBef>
              <a:spcAft>
                <a:spcPts val="0"/>
              </a:spcAft>
              <a:buNone/>
            </a:pPr>
            <a:r>
              <a:t/>
            </a:r>
            <a:endParaRPr/>
          </a:p>
        </p:txBody>
      </p:sp>
      <p:sp>
        <p:nvSpPr>
          <p:cNvPr id="254" name="Google Shape;254;p48"/>
          <p:cNvSpPr txBox="1"/>
          <p:nvPr>
            <p:ph idx="1" type="body"/>
          </p:nvPr>
        </p:nvSpPr>
        <p:spPr>
          <a:xfrm>
            <a:off x="938500" y="2018700"/>
            <a:ext cx="3186900" cy="27609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chemeClr val="lt1"/>
              </a:buClr>
              <a:buSzPts val="1150"/>
              <a:buFont typeface="Montserrat"/>
              <a:buChar char="❖"/>
            </a:pPr>
            <a:r>
              <a:rPr lang="en" sz="1150"/>
              <a:t>System Logs</a:t>
            </a:r>
            <a:endParaRPr sz="1150"/>
          </a:p>
          <a:p>
            <a:pPr indent="-301625" lvl="1" marL="914400" rtl="0" algn="l">
              <a:spcBef>
                <a:spcPts val="1000"/>
              </a:spcBef>
              <a:spcAft>
                <a:spcPts val="0"/>
              </a:spcAft>
              <a:buClr>
                <a:schemeClr val="lt1"/>
              </a:buClr>
              <a:buSzPts val="1150"/>
              <a:buFont typeface="Montserrat"/>
              <a:buChar char="➢"/>
            </a:pPr>
            <a:r>
              <a:rPr lang="en" sz="1150"/>
              <a:t>Agent Based/Endpoint logs</a:t>
            </a:r>
            <a:endParaRPr sz="1150"/>
          </a:p>
          <a:p>
            <a:pPr indent="-301625" lvl="1" marL="914400" rtl="0" algn="l">
              <a:spcBef>
                <a:spcPts val="0"/>
              </a:spcBef>
              <a:spcAft>
                <a:spcPts val="0"/>
              </a:spcAft>
              <a:buClr>
                <a:schemeClr val="lt1"/>
              </a:buClr>
              <a:buSzPts val="1150"/>
              <a:buFont typeface="Montserrat"/>
              <a:buChar char="➢"/>
            </a:pPr>
            <a:r>
              <a:rPr lang="en" sz="1150"/>
              <a:t>Physical Security Logs</a:t>
            </a:r>
            <a:endParaRPr sz="1150"/>
          </a:p>
          <a:p>
            <a:pPr indent="-301625" lvl="1" marL="914400" rtl="0" algn="l">
              <a:spcBef>
                <a:spcPts val="0"/>
              </a:spcBef>
              <a:spcAft>
                <a:spcPts val="0"/>
              </a:spcAft>
              <a:buClr>
                <a:schemeClr val="lt1"/>
              </a:buClr>
              <a:buSzPts val="1150"/>
              <a:buFont typeface="Montserrat"/>
              <a:buChar char="➢"/>
            </a:pPr>
            <a:r>
              <a:rPr lang="en" sz="1150"/>
              <a:t>Application logs</a:t>
            </a:r>
            <a:endParaRPr sz="1150"/>
          </a:p>
          <a:p>
            <a:pPr indent="-301625" lvl="0" marL="457200" rtl="0" algn="l">
              <a:spcBef>
                <a:spcPts val="1000"/>
              </a:spcBef>
              <a:spcAft>
                <a:spcPts val="0"/>
              </a:spcAft>
              <a:buClr>
                <a:schemeClr val="lt1"/>
              </a:buClr>
              <a:buSzPts val="1150"/>
              <a:buFont typeface="Montserrat"/>
              <a:buChar char="❖"/>
            </a:pPr>
            <a:r>
              <a:rPr lang="en" sz="1150"/>
              <a:t>Networking Logs</a:t>
            </a:r>
            <a:endParaRPr sz="1150"/>
          </a:p>
          <a:p>
            <a:pPr indent="-301625" lvl="1" marL="914400" rtl="0" algn="l">
              <a:spcBef>
                <a:spcPts val="1000"/>
              </a:spcBef>
              <a:spcAft>
                <a:spcPts val="0"/>
              </a:spcAft>
              <a:buClr>
                <a:schemeClr val="lt1"/>
              </a:buClr>
              <a:buSzPts val="1150"/>
              <a:buFont typeface="Montserrat"/>
              <a:buChar char="➢"/>
            </a:pPr>
            <a:r>
              <a:rPr lang="en" sz="1150"/>
              <a:t>Email</a:t>
            </a:r>
            <a:endParaRPr sz="1150"/>
          </a:p>
          <a:p>
            <a:pPr indent="-301625" lvl="1" marL="914400" rtl="0" algn="l">
              <a:spcBef>
                <a:spcPts val="0"/>
              </a:spcBef>
              <a:spcAft>
                <a:spcPts val="0"/>
              </a:spcAft>
              <a:buClr>
                <a:schemeClr val="lt1"/>
              </a:buClr>
              <a:buSzPts val="1150"/>
              <a:buFont typeface="Montserrat"/>
              <a:buChar char="➢"/>
            </a:pPr>
            <a:r>
              <a:rPr lang="en" sz="1150"/>
              <a:t>Firewalls</a:t>
            </a:r>
            <a:endParaRPr/>
          </a:p>
        </p:txBody>
      </p:sp>
      <p:sp>
        <p:nvSpPr>
          <p:cNvPr id="255" name="Google Shape;255;p48"/>
          <p:cNvSpPr txBox="1"/>
          <p:nvPr>
            <p:ph idx="2" type="body"/>
          </p:nvPr>
        </p:nvSpPr>
        <p:spPr>
          <a:xfrm>
            <a:off x="4457700" y="2018700"/>
            <a:ext cx="3766800" cy="27609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chemeClr val="lt1"/>
              </a:buClr>
              <a:buSzPts val="1150"/>
              <a:buFont typeface="Montserrat"/>
              <a:buChar char="❖"/>
            </a:pPr>
            <a:r>
              <a:rPr lang="en" sz="1150"/>
              <a:t>Technical Logs</a:t>
            </a:r>
            <a:endParaRPr sz="1150"/>
          </a:p>
          <a:p>
            <a:pPr indent="-301625" lvl="1" marL="914400" rtl="0" algn="l">
              <a:spcBef>
                <a:spcPts val="1000"/>
              </a:spcBef>
              <a:spcAft>
                <a:spcPts val="0"/>
              </a:spcAft>
              <a:buClr>
                <a:schemeClr val="lt1"/>
              </a:buClr>
              <a:buSzPts val="1150"/>
              <a:buFont typeface="Montserrat"/>
              <a:buChar char="➢"/>
            </a:pPr>
            <a:r>
              <a:rPr lang="en" sz="1150"/>
              <a:t>HTTP logs</a:t>
            </a:r>
            <a:endParaRPr sz="1150"/>
          </a:p>
          <a:p>
            <a:pPr indent="-301625" lvl="1" marL="914400" rtl="0" algn="l">
              <a:spcBef>
                <a:spcPts val="0"/>
              </a:spcBef>
              <a:spcAft>
                <a:spcPts val="0"/>
              </a:spcAft>
              <a:buClr>
                <a:schemeClr val="lt1"/>
              </a:buClr>
              <a:buSzPts val="1150"/>
              <a:buFont typeface="Montserrat"/>
              <a:buChar char="➢"/>
            </a:pPr>
            <a:r>
              <a:rPr lang="en" sz="1150"/>
              <a:t>DNS, DHCP, and FTP Logs</a:t>
            </a:r>
            <a:endParaRPr sz="1150"/>
          </a:p>
          <a:p>
            <a:pPr indent="-301625" lvl="1" marL="914400" rtl="0" algn="l">
              <a:spcBef>
                <a:spcPts val="0"/>
              </a:spcBef>
              <a:spcAft>
                <a:spcPts val="0"/>
              </a:spcAft>
              <a:buClr>
                <a:schemeClr val="lt1"/>
              </a:buClr>
              <a:buSzPts val="1150"/>
              <a:buFont typeface="Montserrat"/>
              <a:buChar char="➢"/>
            </a:pPr>
            <a:r>
              <a:rPr lang="en" sz="1150"/>
              <a:t>Server Logs</a:t>
            </a:r>
            <a:endParaRPr sz="1150"/>
          </a:p>
          <a:p>
            <a:pPr indent="-301625" lvl="0" marL="457200" rtl="0" algn="l">
              <a:spcBef>
                <a:spcPts val="1000"/>
              </a:spcBef>
              <a:spcAft>
                <a:spcPts val="0"/>
              </a:spcAft>
              <a:buClr>
                <a:schemeClr val="lt1"/>
              </a:buClr>
              <a:buSzPts val="1150"/>
              <a:buFont typeface="Montserrat"/>
              <a:buChar char="❖"/>
            </a:pPr>
            <a:r>
              <a:rPr lang="en" sz="1150"/>
              <a:t>Logs from Monitoring tools</a:t>
            </a:r>
            <a:endParaRPr sz="1150"/>
          </a:p>
          <a:p>
            <a:pPr indent="-301625" lvl="1" marL="914400" rtl="0" algn="l">
              <a:spcBef>
                <a:spcPts val="1000"/>
              </a:spcBef>
              <a:spcAft>
                <a:spcPts val="0"/>
              </a:spcAft>
              <a:buClr>
                <a:schemeClr val="lt1"/>
              </a:buClr>
              <a:buSzPts val="1150"/>
              <a:buFont typeface="Montserrat"/>
              <a:buChar char="➢"/>
            </a:pPr>
            <a:r>
              <a:rPr lang="en" sz="1150"/>
              <a:t>Logs from Malware Protection</a:t>
            </a:r>
            <a:endParaRPr sz="1150"/>
          </a:p>
          <a:p>
            <a:pPr indent="-301625" lvl="1" marL="914400" rtl="0" algn="l">
              <a:spcBef>
                <a:spcPts val="0"/>
              </a:spcBef>
              <a:spcAft>
                <a:spcPts val="0"/>
              </a:spcAft>
              <a:buClr>
                <a:schemeClr val="lt1"/>
              </a:buClr>
              <a:buSzPts val="1150"/>
              <a:buFont typeface="Montserrat"/>
              <a:buChar char="➢"/>
            </a:pPr>
            <a:r>
              <a:rPr lang="en" sz="1150"/>
              <a:t>IDS/IPS</a:t>
            </a:r>
            <a:endParaRPr sz="1150"/>
          </a:p>
          <a:p>
            <a:pPr indent="-301625" lvl="1" marL="914400" rtl="0" algn="l">
              <a:spcBef>
                <a:spcPts val="0"/>
              </a:spcBef>
              <a:spcAft>
                <a:spcPts val="0"/>
              </a:spcAft>
              <a:buClr>
                <a:schemeClr val="lt1"/>
              </a:buClr>
              <a:buSzPts val="1150"/>
              <a:buFont typeface="Montserrat"/>
              <a:buChar char="➢"/>
            </a:pPr>
            <a:r>
              <a:rPr lang="en" sz="1150"/>
              <a:t>Other Relevant security management appliances and tools</a:t>
            </a:r>
            <a:endParaRPr sz="1150"/>
          </a:p>
          <a:p>
            <a:pPr indent="0" lvl="0" marL="0" rtl="0" algn="l">
              <a:spcBef>
                <a:spcPts val="0"/>
              </a:spcBef>
              <a:spcAft>
                <a:spcPts val="1600"/>
              </a:spcAft>
              <a:buNone/>
            </a:pPr>
            <a:r>
              <a:t/>
            </a:r>
            <a:endParaRPr/>
          </a:p>
        </p:txBody>
      </p:sp>
      <p:sp>
        <p:nvSpPr>
          <p:cNvPr id="256" name="Google Shape;256;p48"/>
          <p:cNvSpPr txBox="1"/>
          <p:nvPr>
            <p:ph idx="1" type="body"/>
          </p:nvPr>
        </p:nvSpPr>
        <p:spPr>
          <a:xfrm>
            <a:off x="938500" y="883075"/>
            <a:ext cx="7184700" cy="1262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To properly respond to these events in the future, we need to implement a means to monitor our entire network. The best way to do this is to collect, securely store, and regularly analyze logs across the network.   These logs should include:</a:t>
            </a:r>
            <a:endParaRPr/>
          </a:p>
          <a:p>
            <a:pPr indent="0" lvl="0" marL="0" rtl="0" algn="l">
              <a:spcBef>
                <a:spcPts val="0"/>
              </a:spcBef>
              <a:spcAft>
                <a:spcPts val="1600"/>
              </a:spcAft>
              <a:buNone/>
            </a:pPr>
            <a:r>
              <a:t/>
            </a:r>
            <a:endParaRPr/>
          </a:p>
        </p:txBody>
      </p:sp>
      <p:sp>
        <p:nvSpPr>
          <p:cNvPr id="257" name="Google Shape;257;p48"/>
          <p:cNvSpPr txBox="1"/>
          <p:nvPr/>
        </p:nvSpPr>
        <p:spPr>
          <a:xfrm>
            <a:off x="1119675" y="4394725"/>
            <a:ext cx="660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latin typeface="Montserrat"/>
                <a:ea typeface="Montserrat"/>
                <a:cs typeface="Montserrat"/>
                <a:sym typeface="Montserrat"/>
              </a:rPr>
              <a:t>A minimum estimate of necessary additional data storage would be approx. 8TB annually</a:t>
            </a:r>
            <a:endParaRPr sz="1100">
              <a:solidFill>
                <a:schemeClr val="accent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9"/>
          <p:cNvSpPr txBox="1"/>
          <p:nvPr>
            <p:ph idx="1" type="body"/>
          </p:nvPr>
        </p:nvSpPr>
        <p:spPr>
          <a:xfrm>
            <a:off x="938500" y="1191300"/>
            <a:ext cx="4946400" cy="3406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We should also begin monitoring several metrics on our network to help detect anomalous activity.  As well as produce measurable data to share with the Board of Directors to help with decision making.</a:t>
            </a:r>
            <a:endParaRPr/>
          </a:p>
          <a:p>
            <a:pPr indent="-317500" lvl="0" marL="457200" rtl="0" algn="l">
              <a:spcBef>
                <a:spcPts val="1600"/>
              </a:spcBef>
              <a:spcAft>
                <a:spcPts val="0"/>
              </a:spcAft>
              <a:buSzPts val="1400"/>
              <a:buChar char="❖"/>
            </a:pPr>
            <a:r>
              <a:rPr lang="en"/>
              <a:t>Bandwidth Consumption</a:t>
            </a:r>
            <a:endParaRPr/>
          </a:p>
          <a:p>
            <a:pPr indent="-317500" lvl="0" marL="457200" rtl="0" algn="l">
              <a:spcBef>
                <a:spcPts val="0"/>
              </a:spcBef>
              <a:spcAft>
                <a:spcPts val="0"/>
              </a:spcAft>
              <a:buSzPts val="1400"/>
              <a:buChar char="❖"/>
            </a:pPr>
            <a:r>
              <a:rPr lang="en"/>
              <a:t>Retransmission</a:t>
            </a:r>
            <a:endParaRPr/>
          </a:p>
          <a:p>
            <a:pPr indent="-317500" lvl="0" marL="457200" rtl="0" algn="l">
              <a:spcBef>
                <a:spcPts val="0"/>
              </a:spcBef>
              <a:spcAft>
                <a:spcPts val="0"/>
              </a:spcAft>
              <a:buSzPts val="1400"/>
              <a:buChar char="❖"/>
            </a:pPr>
            <a:r>
              <a:rPr lang="en"/>
              <a:t>Open Connections</a:t>
            </a:r>
            <a:endParaRPr/>
          </a:p>
          <a:p>
            <a:pPr indent="-317500" lvl="0" marL="457200" rtl="0" algn="l">
              <a:spcBef>
                <a:spcPts val="0"/>
              </a:spcBef>
              <a:spcAft>
                <a:spcPts val="0"/>
              </a:spcAft>
              <a:buSzPts val="1400"/>
              <a:buChar char="❖"/>
            </a:pPr>
            <a:r>
              <a:rPr lang="en"/>
              <a:t>Open Ports</a:t>
            </a:r>
            <a:endParaRPr/>
          </a:p>
          <a:p>
            <a:pPr indent="-317500" lvl="0" marL="457200" rtl="0" algn="l">
              <a:spcBef>
                <a:spcPts val="0"/>
              </a:spcBef>
              <a:spcAft>
                <a:spcPts val="0"/>
              </a:spcAft>
              <a:buSzPts val="1400"/>
              <a:buChar char="❖"/>
            </a:pPr>
            <a:r>
              <a:rPr lang="en"/>
              <a:t>IP Address Conflicts</a:t>
            </a:r>
            <a:endParaRPr/>
          </a:p>
          <a:p>
            <a:pPr indent="-317500" lvl="0" marL="457200" rtl="0" algn="l">
              <a:spcBef>
                <a:spcPts val="0"/>
              </a:spcBef>
              <a:spcAft>
                <a:spcPts val="0"/>
              </a:spcAft>
              <a:buSzPts val="1400"/>
              <a:buChar char="❖"/>
            </a:pPr>
            <a:r>
              <a:rPr lang="en"/>
              <a:t>Detected Intrusion Attempts</a:t>
            </a:r>
            <a:endParaRPr/>
          </a:p>
          <a:p>
            <a:pPr indent="-317500" lvl="0" marL="457200" rtl="0" algn="l">
              <a:spcBef>
                <a:spcPts val="0"/>
              </a:spcBef>
              <a:spcAft>
                <a:spcPts val="0"/>
              </a:spcAft>
              <a:buSzPts val="1400"/>
              <a:buChar char="❖"/>
            </a:pPr>
            <a:r>
              <a:rPr lang="en"/>
              <a:t>Vulnerability Data</a:t>
            </a:r>
            <a:endParaRPr/>
          </a:p>
          <a:p>
            <a:pPr indent="-317500" lvl="0" marL="457200" rtl="0" algn="l">
              <a:spcBef>
                <a:spcPts val="0"/>
              </a:spcBef>
              <a:spcAft>
                <a:spcPts val="0"/>
              </a:spcAft>
              <a:buSzPts val="1400"/>
              <a:buChar char="❖"/>
            </a:pPr>
            <a:r>
              <a:rPr lang="en"/>
              <a:t>Number of Users</a:t>
            </a:r>
            <a:endParaRPr/>
          </a:p>
          <a:p>
            <a:pPr indent="-317500" lvl="0" marL="457200" rtl="0" algn="l">
              <a:spcBef>
                <a:spcPts val="0"/>
              </a:spcBef>
              <a:spcAft>
                <a:spcPts val="0"/>
              </a:spcAft>
              <a:buSzPts val="1400"/>
              <a:buChar char="❖"/>
            </a:pPr>
            <a:r>
              <a:rPr lang="en"/>
              <a:t>Incident Rates</a:t>
            </a:r>
            <a:endParaRPr/>
          </a:p>
          <a:p>
            <a:pPr indent="-317500" lvl="0" marL="457200" rtl="0" algn="l">
              <a:spcBef>
                <a:spcPts val="0"/>
              </a:spcBef>
              <a:spcAft>
                <a:spcPts val="0"/>
              </a:spcAft>
              <a:buSzPts val="1400"/>
              <a:buChar char="❖"/>
            </a:pPr>
            <a:r>
              <a:rPr lang="en"/>
              <a:t>Overall Data Generation</a:t>
            </a:r>
            <a:endParaRPr/>
          </a:p>
        </p:txBody>
      </p:sp>
      <p:sp>
        <p:nvSpPr>
          <p:cNvPr id="263" name="Google Shape;263;p4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 to Monitor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Information and Event </a:t>
            </a:r>
            <a:r>
              <a:rPr lang="en"/>
              <a:t>Management</a:t>
            </a:r>
            <a:r>
              <a:rPr lang="en"/>
              <a:t> (SIEM)</a:t>
            </a:r>
            <a:endParaRPr/>
          </a:p>
        </p:txBody>
      </p:sp>
      <p:sp>
        <p:nvSpPr>
          <p:cNvPr id="269" name="Google Shape;269;p50"/>
          <p:cNvSpPr txBox="1"/>
          <p:nvPr>
            <p:ph idx="1" type="body"/>
          </p:nvPr>
        </p:nvSpPr>
        <p:spPr>
          <a:xfrm>
            <a:off x="938500" y="1417425"/>
            <a:ext cx="6149400" cy="7158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a:t>To assist us with monitoring this tool will allow us to set up immediate ways to alert us of certain activity, create easy to read visualizations of data for analysis, and schedule reports as needed to be automatically generated.</a:t>
            </a:r>
            <a:endParaRPr/>
          </a:p>
        </p:txBody>
      </p:sp>
      <p:cxnSp>
        <p:nvCxnSpPr>
          <p:cNvPr id="270" name="Google Shape;270;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1" name="Google Shape;271;p50"/>
          <p:cNvSpPr txBox="1"/>
          <p:nvPr/>
        </p:nvSpPr>
        <p:spPr>
          <a:xfrm>
            <a:off x="938500" y="2197375"/>
            <a:ext cx="69963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lt1"/>
                </a:solidFill>
                <a:latin typeface="Montserrat"/>
                <a:ea typeface="Montserrat"/>
                <a:cs typeface="Montserrat"/>
                <a:sym typeface="Montserrat"/>
              </a:rPr>
              <a:t>There are several options on the market for these tools.  The two that we suggest for consideration are Elasticsearch or Splunk.</a:t>
            </a:r>
            <a:endParaRPr sz="115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15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150">
                <a:solidFill>
                  <a:schemeClr val="lt1"/>
                </a:solidFill>
                <a:latin typeface="Montserrat"/>
                <a:ea typeface="Montserrat"/>
                <a:cs typeface="Montserrat"/>
                <a:sym typeface="Montserrat"/>
              </a:rPr>
              <a:t>Elasticsearch:</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Open source search and analytics solution</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Would still require purchase of storage space for all the logs generated by ACME for monitoring.</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Would require team to build entire solution themselves from the ground up.</a:t>
            </a:r>
            <a:endParaRPr sz="115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15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150">
                <a:solidFill>
                  <a:schemeClr val="lt1"/>
                </a:solidFill>
                <a:latin typeface="Montserrat"/>
                <a:ea typeface="Montserrat"/>
                <a:cs typeface="Montserrat"/>
                <a:sym typeface="Montserrat"/>
              </a:rPr>
              <a:t>Splunk:</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Commercial Solution</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Scalable, easier to deploy, Vendor Support, additional plugins</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More expensive solution </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Estimated annual cost of a </a:t>
            </a:r>
            <a:r>
              <a:rPr lang="en" sz="1150">
                <a:solidFill>
                  <a:schemeClr val="lt1"/>
                </a:solidFill>
                <a:latin typeface="Montserrat"/>
                <a:ea typeface="Montserrat"/>
                <a:cs typeface="Montserrat"/>
                <a:sym typeface="Montserrat"/>
              </a:rPr>
              <a:t>perpetual</a:t>
            </a:r>
            <a:r>
              <a:rPr lang="en" sz="1150">
                <a:solidFill>
                  <a:schemeClr val="lt1"/>
                </a:solidFill>
                <a:latin typeface="Montserrat"/>
                <a:ea typeface="Montserrat"/>
                <a:cs typeface="Montserrat"/>
                <a:sym typeface="Montserrat"/>
              </a:rPr>
              <a:t> </a:t>
            </a:r>
            <a:r>
              <a:rPr lang="en" sz="1150">
                <a:solidFill>
                  <a:schemeClr val="lt1"/>
                </a:solidFill>
                <a:latin typeface="Montserrat"/>
                <a:ea typeface="Montserrat"/>
                <a:cs typeface="Montserrat"/>
                <a:sym typeface="Montserrat"/>
              </a:rPr>
              <a:t>license</a:t>
            </a:r>
            <a:r>
              <a:rPr lang="en" sz="1150">
                <a:solidFill>
                  <a:schemeClr val="lt1"/>
                </a:solidFill>
                <a:latin typeface="Montserrat"/>
                <a:ea typeface="Montserrat"/>
                <a:cs typeface="Montserrat"/>
                <a:sym typeface="Montserrat"/>
              </a:rPr>
              <a:t> is $1,500 for 100GB per day</a:t>
            </a:r>
            <a:endParaRPr sz="115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1"/>
          <p:cNvSpPr txBox="1"/>
          <p:nvPr>
            <p:ph type="title"/>
          </p:nvPr>
        </p:nvSpPr>
        <p:spPr>
          <a:xfrm>
            <a:off x="3762676" y="3177750"/>
            <a:ext cx="3445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Network</a:t>
            </a:r>
            <a:endParaRPr/>
          </a:p>
        </p:txBody>
      </p:sp>
      <p:sp>
        <p:nvSpPr>
          <p:cNvPr id="277" name="Google Shape;277;p51"/>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78" name="Google Shape;278;p51"/>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Mapping and Inventory of ACME’s current network.</a:t>
            </a:r>
            <a:endParaRPr/>
          </a:p>
        </p:txBody>
      </p:sp>
      <p:cxnSp>
        <p:nvCxnSpPr>
          <p:cNvPr id="279" name="Google Shape;279;p51"/>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2"/>
          <p:cNvSpPr txBox="1"/>
          <p:nvPr>
            <p:ph type="title"/>
          </p:nvPr>
        </p:nvSpPr>
        <p:spPr>
          <a:xfrm>
            <a:off x="718000" y="451850"/>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Network</a:t>
            </a:r>
            <a:endParaRPr/>
          </a:p>
        </p:txBody>
      </p:sp>
      <p:sp>
        <p:nvSpPr>
          <p:cNvPr id="285" name="Google Shape;285;p52"/>
          <p:cNvSpPr txBox="1"/>
          <p:nvPr>
            <p:ph idx="1" type="body"/>
          </p:nvPr>
        </p:nvSpPr>
        <p:spPr>
          <a:xfrm>
            <a:off x="718000" y="865850"/>
            <a:ext cx="5448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secure the network properly, we must first know what is on the network.  To do this we did several scans using Nmap to discover hosts and other information about them to construct a network diagram.</a:t>
            </a:r>
            <a:endParaRPr/>
          </a:p>
          <a:p>
            <a:pPr indent="0" lvl="0" marL="0" rtl="0" algn="l">
              <a:spcBef>
                <a:spcPts val="0"/>
              </a:spcBef>
              <a:spcAft>
                <a:spcPts val="1600"/>
              </a:spcAft>
              <a:buNone/>
            </a:pPr>
            <a:r>
              <a:t/>
            </a:r>
            <a:endParaRPr/>
          </a:p>
        </p:txBody>
      </p:sp>
      <p:cxnSp>
        <p:nvCxnSpPr>
          <p:cNvPr id="286" name="Google Shape;286;p52"/>
          <p:cNvCxnSpPr/>
          <p:nvPr/>
        </p:nvCxnSpPr>
        <p:spPr>
          <a:xfrm>
            <a:off x="801725"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87" name="Google Shape;287;p52"/>
          <p:cNvPicPr preferRelativeResize="0"/>
          <p:nvPr/>
        </p:nvPicPr>
        <p:blipFill>
          <a:blip r:embed="rId3">
            <a:alphaModFix/>
          </a:blip>
          <a:stretch>
            <a:fillRect/>
          </a:stretch>
        </p:blipFill>
        <p:spPr>
          <a:xfrm>
            <a:off x="1969000" y="1502350"/>
            <a:ext cx="5735700" cy="35394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Findings</a:t>
            </a:r>
            <a:endParaRPr>
              <a:solidFill>
                <a:schemeClr val="accent1"/>
              </a:solidFill>
            </a:endParaRPr>
          </a:p>
        </p:txBody>
      </p:sp>
      <p:sp>
        <p:nvSpPr>
          <p:cNvPr id="293" name="Google Shape;293;p53"/>
          <p:cNvSpPr txBox="1"/>
          <p:nvPr>
            <p:ph idx="1" type="body"/>
          </p:nvPr>
        </p:nvSpPr>
        <p:spPr>
          <a:xfrm>
            <a:off x="1026200" y="1024375"/>
            <a:ext cx="4946400" cy="31554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Honeypot and Test Machine (Linux) are vulnerable machines that should be placed in their own subnets..</a:t>
            </a:r>
            <a:endParaRPr/>
          </a:p>
          <a:p>
            <a:pPr indent="-317500" lvl="0" marL="457200" rtl="0" algn="l">
              <a:spcBef>
                <a:spcPts val="1000"/>
              </a:spcBef>
              <a:spcAft>
                <a:spcPts val="0"/>
              </a:spcAft>
              <a:buSzPts val="1400"/>
              <a:buChar char="❖"/>
            </a:pPr>
            <a:r>
              <a:rPr lang="en"/>
              <a:t>Public Facing systems/servers should be placed into a DMZ</a:t>
            </a:r>
            <a:endParaRPr/>
          </a:p>
          <a:p>
            <a:pPr indent="-317500" lvl="0" marL="457200" rtl="0" algn="l">
              <a:spcBef>
                <a:spcPts val="1000"/>
              </a:spcBef>
              <a:spcAft>
                <a:spcPts val="0"/>
              </a:spcAft>
              <a:buSzPts val="1400"/>
              <a:buChar char="❖"/>
            </a:pPr>
            <a:r>
              <a:rPr lang="en"/>
              <a:t>Introduction of additional internal firewalls to help monitor and control access to segmented networks.</a:t>
            </a:r>
            <a:endParaRPr/>
          </a:p>
          <a:p>
            <a:pPr indent="-317500" lvl="0" marL="457200" rtl="0" algn="l">
              <a:spcBef>
                <a:spcPts val="1000"/>
              </a:spcBef>
              <a:spcAft>
                <a:spcPts val="1000"/>
              </a:spcAft>
              <a:buSzPts val="1400"/>
              <a:buChar char="❖"/>
            </a:pPr>
            <a:r>
              <a:rPr lang="en"/>
              <a:t>No differentiation between departments.  Essentially, the Developers should not have access to sensitive data that should only be available to the Sales Department.</a:t>
            </a:r>
            <a:endParaRPr/>
          </a:p>
        </p:txBody>
      </p:sp>
      <p:cxnSp>
        <p:nvCxnSpPr>
          <p:cNvPr id="294" name="Google Shape;294;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txBox="1"/>
          <p:nvPr>
            <p:ph type="title"/>
          </p:nvPr>
        </p:nvSpPr>
        <p:spPr>
          <a:xfrm>
            <a:off x="718000" y="451850"/>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300" name="Google Shape;300;p54"/>
          <p:cNvSpPr txBox="1"/>
          <p:nvPr>
            <p:ph idx="1" type="body"/>
          </p:nvPr>
        </p:nvSpPr>
        <p:spPr>
          <a:xfrm>
            <a:off x="718000" y="865850"/>
            <a:ext cx="5448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findings, we built an updated network diagram for how we would like to begin to harden the network.  This assumes that the need for individual department subnets in not required.</a:t>
            </a:r>
            <a:endParaRPr/>
          </a:p>
          <a:p>
            <a:pPr indent="0" lvl="0" marL="0" rtl="0" algn="l">
              <a:spcBef>
                <a:spcPts val="0"/>
              </a:spcBef>
              <a:spcAft>
                <a:spcPts val="1600"/>
              </a:spcAft>
              <a:buNone/>
            </a:pPr>
            <a:r>
              <a:t/>
            </a:r>
            <a:endParaRPr/>
          </a:p>
        </p:txBody>
      </p:sp>
      <p:cxnSp>
        <p:nvCxnSpPr>
          <p:cNvPr id="301" name="Google Shape;301;p54"/>
          <p:cNvCxnSpPr/>
          <p:nvPr/>
        </p:nvCxnSpPr>
        <p:spPr>
          <a:xfrm>
            <a:off x="801725"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2" name="Google Shape;302;p54"/>
          <p:cNvPicPr preferRelativeResize="0"/>
          <p:nvPr/>
        </p:nvPicPr>
        <p:blipFill>
          <a:blip r:embed="rId3">
            <a:alphaModFix/>
          </a:blip>
          <a:stretch>
            <a:fillRect/>
          </a:stretch>
        </p:blipFill>
        <p:spPr>
          <a:xfrm>
            <a:off x="1899400" y="1638925"/>
            <a:ext cx="4267203" cy="3394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Network Hardening Procedures</a:t>
            </a:r>
            <a:endParaRPr/>
          </a:p>
        </p:txBody>
      </p:sp>
      <p:cxnSp>
        <p:nvCxnSpPr>
          <p:cNvPr id="308" name="Google Shape;308;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9" name="Google Shape;309;p55"/>
          <p:cNvSpPr txBox="1"/>
          <p:nvPr/>
        </p:nvSpPr>
        <p:spPr>
          <a:xfrm>
            <a:off x="1026200" y="1338625"/>
            <a:ext cx="661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Aside from creating separate subnets and implementing additional firewalls and keeping up to date auditing rules for them and our IDS there are other things we can do to harden our network security</a:t>
            </a:r>
            <a:endParaRPr>
              <a:solidFill>
                <a:schemeClr val="lt1"/>
              </a:solidFill>
              <a:latin typeface="Montserrat"/>
              <a:ea typeface="Montserrat"/>
              <a:cs typeface="Montserrat"/>
              <a:sym typeface="Montserrat"/>
            </a:endParaRPr>
          </a:p>
        </p:txBody>
      </p:sp>
      <p:sp>
        <p:nvSpPr>
          <p:cNvPr id="310" name="Google Shape;310;p55"/>
          <p:cNvSpPr txBox="1"/>
          <p:nvPr/>
        </p:nvSpPr>
        <p:spPr>
          <a:xfrm>
            <a:off x="3972225" y="2371650"/>
            <a:ext cx="4896300" cy="24216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Change Default Passwords</a:t>
            </a:r>
            <a:endParaRPr>
              <a:solidFill>
                <a:schemeClr val="lt1"/>
              </a:solidFill>
              <a:latin typeface="Montserrat"/>
              <a:ea typeface="Montserrat"/>
              <a:cs typeface="Montserrat"/>
              <a:sym typeface="Montserrat"/>
            </a:endParaRPr>
          </a:p>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Encrypt all incoming and outgoing network traffic</a:t>
            </a:r>
            <a:endParaRPr>
              <a:solidFill>
                <a:schemeClr val="lt1"/>
              </a:solidFill>
              <a:latin typeface="Montserrat"/>
              <a:ea typeface="Montserrat"/>
              <a:cs typeface="Montserrat"/>
              <a:sym typeface="Montserrat"/>
            </a:endParaRPr>
          </a:p>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Disable unused services and keep required services up to date and are the secure versions of protocols</a:t>
            </a:r>
            <a:endParaRPr>
              <a:solidFill>
                <a:schemeClr val="lt1"/>
              </a:solidFill>
              <a:latin typeface="Montserrat"/>
              <a:ea typeface="Montserrat"/>
              <a:cs typeface="Montserrat"/>
              <a:sym typeface="Montserrat"/>
            </a:endParaRPr>
          </a:p>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Close all unused ports</a:t>
            </a:r>
            <a:endParaRPr>
              <a:solidFill>
                <a:schemeClr val="lt1"/>
              </a:solidFill>
              <a:latin typeface="Montserrat"/>
              <a:ea typeface="Montserrat"/>
              <a:cs typeface="Montserrat"/>
              <a:sym typeface="Montserrat"/>
            </a:endParaRPr>
          </a:p>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Audit Network Privilege access regularly</a:t>
            </a:r>
            <a:endParaRPr>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ph type="title"/>
          </p:nvPr>
        </p:nvSpPr>
        <p:spPr>
          <a:xfrm>
            <a:off x="3762676" y="3177750"/>
            <a:ext cx="3445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Honeypot</a:t>
            </a:r>
            <a:endParaRPr/>
          </a:p>
        </p:txBody>
      </p:sp>
      <p:sp>
        <p:nvSpPr>
          <p:cNvPr id="316" name="Google Shape;316;p56"/>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02.1</a:t>
            </a:r>
            <a:endParaRPr/>
          </a:p>
        </p:txBody>
      </p:sp>
      <p:sp>
        <p:nvSpPr>
          <p:cNvPr id="317" name="Google Shape;317;p56"/>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Configuring our Honeypot in order to fight back.</a:t>
            </a:r>
            <a:endParaRPr/>
          </a:p>
        </p:txBody>
      </p:sp>
      <p:cxnSp>
        <p:nvCxnSpPr>
          <p:cNvPr id="318" name="Google Shape;318;p56"/>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9"/>
          <p:cNvSpPr txBox="1"/>
          <p:nvPr>
            <p:ph idx="6" type="title"/>
          </p:nvPr>
        </p:nvSpPr>
        <p:spPr>
          <a:xfrm>
            <a:off x="313675" y="176357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1" name="Google Shape;171;p39"/>
          <p:cNvSpPr txBox="1"/>
          <p:nvPr>
            <p:ph type="title"/>
          </p:nvPr>
        </p:nvSpPr>
        <p:spPr>
          <a:xfrm>
            <a:off x="2461297" y="26084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NETWORK</a:t>
            </a:r>
            <a:endParaRPr/>
          </a:p>
        </p:txBody>
      </p:sp>
      <p:sp>
        <p:nvSpPr>
          <p:cNvPr id="172" name="Google Shape;172;p39"/>
          <p:cNvSpPr txBox="1"/>
          <p:nvPr>
            <p:ph idx="1" type="subTitle"/>
          </p:nvPr>
        </p:nvSpPr>
        <p:spPr>
          <a:xfrm>
            <a:off x="2461297" y="31409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Observations of ACME’s Network</a:t>
            </a:r>
            <a:endParaRPr/>
          </a:p>
        </p:txBody>
      </p:sp>
      <p:sp>
        <p:nvSpPr>
          <p:cNvPr id="173" name="Google Shape;173;p39"/>
          <p:cNvSpPr txBox="1"/>
          <p:nvPr>
            <p:ph idx="2" type="title"/>
          </p:nvPr>
        </p:nvSpPr>
        <p:spPr>
          <a:xfrm>
            <a:off x="4688178" y="26084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SYSTEMS</a:t>
            </a:r>
            <a:endParaRPr/>
          </a:p>
        </p:txBody>
      </p:sp>
      <p:sp>
        <p:nvSpPr>
          <p:cNvPr id="174" name="Google Shape;174;p39"/>
          <p:cNvSpPr txBox="1"/>
          <p:nvPr>
            <p:ph idx="3" type="subTitle"/>
          </p:nvPr>
        </p:nvSpPr>
        <p:spPr>
          <a:xfrm>
            <a:off x="4688178" y="31409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Vulnerabilities of ACME Desktop Assets</a:t>
            </a:r>
            <a:endParaRPr/>
          </a:p>
        </p:txBody>
      </p:sp>
      <p:sp>
        <p:nvSpPr>
          <p:cNvPr id="175" name="Google Shape;175;p39"/>
          <p:cNvSpPr txBox="1"/>
          <p:nvPr>
            <p:ph idx="4" type="title"/>
          </p:nvPr>
        </p:nvSpPr>
        <p:spPr>
          <a:xfrm>
            <a:off x="313672" y="26084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PAST EVENTS</a:t>
            </a:r>
            <a:endParaRPr/>
          </a:p>
        </p:txBody>
      </p:sp>
      <p:sp>
        <p:nvSpPr>
          <p:cNvPr id="176" name="Google Shape;176;p39"/>
          <p:cNvSpPr txBox="1"/>
          <p:nvPr>
            <p:ph idx="5" type="subTitle"/>
          </p:nvPr>
        </p:nvSpPr>
        <p:spPr>
          <a:xfrm>
            <a:off x="313672" y="31409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of Recent Security Event</a:t>
            </a:r>
            <a:endParaRPr/>
          </a:p>
        </p:txBody>
      </p:sp>
      <p:sp>
        <p:nvSpPr>
          <p:cNvPr id="177" name="Google Shape;177;p39"/>
          <p:cNvSpPr txBox="1"/>
          <p:nvPr>
            <p:ph idx="7" type="title"/>
          </p:nvPr>
        </p:nvSpPr>
        <p:spPr>
          <a:xfrm>
            <a:off x="2461300" y="176357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8" name="Google Shape;178;p39"/>
          <p:cNvSpPr txBox="1"/>
          <p:nvPr>
            <p:ph idx="8" type="title"/>
          </p:nvPr>
        </p:nvSpPr>
        <p:spPr>
          <a:xfrm>
            <a:off x="4688175" y="176357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9" name="Google Shape;179;p39"/>
          <p:cNvCxnSpPr/>
          <p:nvPr/>
        </p:nvCxnSpPr>
        <p:spPr>
          <a:xfrm>
            <a:off x="1148575" y="253903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0" name="Google Shape;180;p39"/>
          <p:cNvCxnSpPr/>
          <p:nvPr/>
        </p:nvCxnSpPr>
        <p:spPr>
          <a:xfrm>
            <a:off x="3296200" y="253903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1" name="Google Shape;181;p39"/>
          <p:cNvCxnSpPr/>
          <p:nvPr/>
        </p:nvCxnSpPr>
        <p:spPr>
          <a:xfrm>
            <a:off x="5523075" y="253903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2" name="Google Shape;182;p39"/>
          <p:cNvSpPr txBox="1"/>
          <p:nvPr>
            <p:ph idx="6" type="title"/>
          </p:nvPr>
        </p:nvSpPr>
        <p:spPr>
          <a:xfrm>
            <a:off x="6915050" y="176357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3" name="Google Shape;183;p39"/>
          <p:cNvSpPr txBox="1"/>
          <p:nvPr>
            <p:ph idx="4" type="title"/>
          </p:nvPr>
        </p:nvSpPr>
        <p:spPr>
          <a:xfrm>
            <a:off x="6915047" y="26084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GET PREPARED</a:t>
            </a:r>
            <a:endParaRPr/>
          </a:p>
        </p:txBody>
      </p:sp>
      <p:sp>
        <p:nvSpPr>
          <p:cNvPr id="184" name="Google Shape;184;p39"/>
          <p:cNvSpPr txBox="1"/>
          <p:nvPr>
            <p:ph idx="5" type="subTitle"/>
          </p:nvPr>
        </p:nvSpPr>
        <p:spPr>
          <a:xfrm>
            <a:off x="6915047" y="31409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prepare to deal with future events</a:t>
            </a:r>
            <a:endParaRPr/>
          </a:p>
        </p:txBody>
      </p:sp>
      <p:cxnSp>
        <p:nvCxnSpPr>
          <p:cNvPr id="185" name="Google Shape;185;p39"/>
          <p:cNvCxnSpPr/>
          <p:nvPr/>
        </p:nvCxnSpPr>
        <p:spPr>
          <a:xfrm>
            <a:off x="7749950" y="253903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a Honeypot?</a:t>
            </a:r>
            <a:endParaRPr/>
          </a:p>
        </p:txBody>
      </p:sp>
      <p:sp>
        <p:nvSpPr>
          <p:cNvPr id="324" name="Google Shape;324;p57"/>
          <p:cNvSpPr txBox="1"/>
          <p:nvPr>
            <p:ph idx="1" type="body"/>
          </p:nvPr>
        </p:nvSpPr>
        <p:spPr>
          <a:xfrm>
            <a:off x="938500" y="976650"/>
            <a:ext cx="4698300" cy="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network mapping, we see that ACME already has a honeypot on it’s system.  This is a useful tool when </a:t>
            </a:r>
            <a:r>
              <a:rPr lang="en"/>
              <a:t>utilized</a:t>
            </a:r>
            <a:r>
              <a:rPr lang="en"/>
              <a:t> properly because:</a:t>
            </a:r>
            <a:endParaRPr/>
          </a:p>
          <a:p>
            <a:pPr indent="0" lvl="0" marL="0" rtl="0" algn="l">
              <a:spcBef>
                <a:spcPts val="0"/>
              </a:spcBef>
              <a:spcAft>
                <a:spcPts val="1600"/>
              </a:spcAft>
              <a:buNone/>
            </a:pPr>
            <a:r>
              <a:t/>
            </a:r>
            <a:endParaRPr/>
          </a:p>
        </p:txBody>
      </p:sp>
      <p:cxnSp>
        <p:nvCxnSpPr>
          <p:cNvPr id="325" name="Google Shape;325;p5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6" name="Google Shape;326;p57"/>
          <p:cNvSpPr txBox="1"/>
          <p:nvPr/>
        </p:nvSpPr>
        <p:spPr>
          <a:xfrm>
            <a:off x="1070475" y="2004250"/>
            <a:ext cx="6246600" cy="18087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It is a controlled and safe environment allowing the security team to analyze different threats.</a:t>
            </a:r>
            <a:endParaRPr sz="1150">
              <a:solidFill>
                <a:schemeClr val="lt1"/>
              </a:solidFill>
              <a:latin typeface="Montserrat"/>
              <a:ea typeface="Montserrat"/>
              <a:cs typeface="Montserrat"/>
              <a:sym typeface="Montserrat"/>
            </a:endParaRPr>
          </a:p>
          <a:p>
            <a:pPr indent="-301625" lvl="0" marL="457200" rtl="0" algn="l">
              <a:spcBef>
                <a:spcPts val="100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Allows Security Team to focus 100% on the threat and not be distracted by standard real network traffic.</a:t>
            </a:r>
            <a:endParaRPr sz="1150">
              <a:solidFill>
                <a:schemeClr val="lt1"/>
              </a:solidFill>
              <a:latin typeface="Montserrat"/>
              <a:ea typeface="Montserrat"/>
              <a:cs typeface="Montserrat"/>
              <a:sym typeface="Montserrat"/>
            </a:endParaRPr>
          </a:p>
          <a:p>
            <a:pPr indent="-301625" lvl="0" marL="457200" rtl="0" algn="l">
              <a:spcBef>
                <a:spcPts val="100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As a lucrative target, this can distract attackers from the real network. </a:t>
            </a:r>
            <a:endParaRPr sz="1150">
              <a:solidFill>
                <a:schemeClr val="lt1"/>
              </a:solidFill>
              <a:latin typeface="Montserrat"/>
              <a:ea typeface="Montserrat"/>
              <a:cs typeface="Montserrat"/>
              <a:sym typeface="Montserrat"/>
            </a:endParaRPr>
          </a:p>
          <a:p>
            <a:pPr indent="-301625" lvl="0" marL="457200" rtl="0" algn="l">
              <a:spcBef>
                <a:spcPts val="1000"/>
              </a:spcBef>
              <a:spcAft>
                <a:spcPts val="1000"/>
              </a:spcAft>
              <a:buClr>
                <a:schemeClr val="lt1"/>
              </a:buClr>
              <a:buSzPts val="1150"/>
              <a:buFont typeface="Montserrat"/>
              <a:buChar char="❖"/>
            </a:pPr>
            <a:r>
              <a:rPr lang="en" sz="1150">
                <a:solidFill>
                  <a:schemeClr val="lt1"/>
                </a:solidFill>
                <a:latin typeface="Montserrat"/>
                <a:ea typeface="Montserrat"/>
                <a:cs typeface="Montserrat"/>
                <a:sym typeface="Montserrat"/>
              </a:rPr>
              <a:t>Attacks on the honeypot will help the Security Team to be able to defend the actual network</a:t>
            </a:r>
            <a:endParaRPr sz="115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Resources</a:t>
            </a:r>
            <a:endParaRPr/>
          </a:p>
        </p:txBody>
      </p:sp>
      <p:sp>
        <p:nvSpPr>
          <p:cNvPr id="332" name="Google Shape;332;p58"/>
          <p:cNvSpPr txBox="1"/>
          <p:nvPr>
            <p:ph idx="1" type="body"/>
          </p:nvPr>
        </p:nvSpPr>
        <p:spPr>
          <a:xfrm>
            <a:off x="985950" y="1020500"/>
            <a:ext cx="7172100" cy="400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Utilizing our </a:t>
            </a:r>
            <a:r>
              <a:rPr lang="en"/>
              <a:t>current honeypot correctly:</a:t>
            </a:r>
            <a:endParaRPr/>
          </a:p>
          <a:p>
            <a:pPr indent="-301625" lvl="0" marL="457200" rtl="0" algn="l">
              <a:spcBef>
                <a:spcPts val="1600"/>
              </a:spcBef>
              <a:spcAft>
                <a:spcPts val="0"/>
              </a:spcAft>
              <a:buSzPts val="1150"/>
              <a:buChar char="❖"/>
            </a:pPr>
            <a:r>
              <a:rPr lang="en"/>
              <a:t>Requires altering its location to a less impactful area of the network</a:t>
            </a:r>
            <a:endParaRPr/>
          </a:p>
          <a:p>
            <a:pPr indent="-301625" lvl="0" marL="457200" rtl="0" algn="l">
              <a:spcBef>
                <a:spcPts val="1000"/>
              </a:spcBef>
              <a:spcAft>
                <a:spcPts val="0"/>
              </a:spcAft>
              <a:buSzPts val="1150"/>
              <a:buChar char="❖"/>
            </a:pPr>
            <a:r>
              <a:rPr lang="en"/>
              <a:t>Requires personnel to be assigned to managing and monitoring the honeypot</a:t>
            </a:r>
            <a:endParaRPr/>
          </a:p>
          <a:p>
            <a:pPr indent="-301625" lvl="1" marL="914400" rtl="0" algn="l">
              <a:spcBef>
                <a:spcPts val="1000"/>
              </a:spcBef>
              <a:spcAft>
                <a:spcPts val="0"/>
              </a:spcAft>
              <a:buSzPts val="1150"/>
              <a:buChar char="➢"/>
            </a:pPr>
            <a:r>
              <a:rPr lang="en"/>
              <a:t>May require hiring</a:t>
            </a:r>
            <a:endParaRPr/>
          </a:p>
          <a:p>
            <a:pPr indent="-301625" lvl="0" marL="457200" rtl="0" algn="l">
              <a:lnSpc>
                <a:spcPct val="115000"/>
              </a:lnSpc>
              <a:spcBef>
                <a:spcPts val="1000"/>
              </a:spcBef>
              <a:spcAft>
                <a:spcPts val="0"/>
              </a:spcAft>
              <a:buSzPts val="1150"/>
              <a:buChar char="❖"/>
            </a:pPr>
            <a:r>
              <a:rPr lang="en"/>
              <a:t>Set up the honeypot to use an administrator account with no password, or with a default password.  This makes it easy for the attacker to escalate their privileges.</a:t>
            </a:r>
            <a:endParaRPr/>
          </a:p>
          <a:p>
            <a:pPr indent="-301625" lvl="0" marL="457200" rtl="0" algn="l">
              <a:lnSpc>
                <a:spcPct val="115000"/>
              </a:lnSpc>
              <a:spcBef>
                <a:spcPts val="1000"/>
              </a:spcBef>
              <a:spcAft>
                <a:spcPts val="0"/>
              </a:spcAft>
              <a:buSzPts val="1150"/>
              <a:buChar char="❖"/>
            </a:pPr>
            <a:r>
              <a:rPr lang="en"/>
              <a:t>Configure the honeypot to run unnecessary services and leave ports open to give the attackers several avenues to access the computer</a:t>
            </a:r>
            <a:endParaRPr/>
          </a:p>
          <a:p>
            <a:pPr indent="-301625" lvl="0" marL="457200" rtl="0" algn="l">
              <a:lnSpc>
                <a:spcPct val="115000"/>
              </a:lnSpc>
              <a:spcBef>
                <a:spcPts val="1000"/>
              </a:spcBef>
              <a:spcAft>
                <a:spcPts val="0"/>
              </a:spcAft>
              <a:buSzPts val="1150"/>
              <a:buChar char="❖"/>
            </a:pPr>
            <a:r>
              <a:rPr lang="en"/>
              <a:t>Include decoy files or databases that mimic the data your organization actually keeps on file.  An example of this might be a SQL database that includes customer PII and PCI.</a:t>
            </a:r>
            <a:endParaRPr/>
          </a:p>
          <a:p>
            <a:pPr indent="-301625" lvl="0" marL="457200" rtl="0" algn="l">
              <a:lnSpc>
                <a:spcPct val="115000"/>
              </a:lnSpc>
              <a:spcBef>
                <a:spcPts val="1000"/>
              </a:spcBef>
              <a:spcAft>
                <a:spcPts val="0"/>
              </a:spcAft>
              <a:buSzPts val="1150"/>
              <a:buChar char="❖"/>
            </a:pPr>
            <a:r>
              <a:rPr lang="en"/>
              <a:t>Mimic the look and feel of other computers on the network to evade detection from the attacker.</a:t>
            </a:r>
            <a:endParaRPr/>
          </a:p>
          <a:p>
            <a:pPr indent="-301625" lvl="0" marL="457200" rtl="0" algn="l">
              <a:lnSpc>
                <a:spcPct val="115000"/>
              </a:lnSpc>
              <a:spcBef>
                <a:spcPts val="1000"/>
              </a:spcBef>
              <a:spcAft>
                <a:spcPts val="0"/>
              </a:spcAft>
              <a:buSzPts val="1150"/>
              <a:buChar char="❖"/>
            </a:pPr>
            <a:r>
              <a:rPr lang="en"/>
              <a:t>Employ stealthy and tamper-resistant monitoring methods to gather information on attacks and attackers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Upgrades</a:t>
            </a:r>
            <a:endParaRPr/>
          </a:p>
        </p:txBody>
      </p:sp>
      <p:sp>
        <p:nvSpPr>
          <p:cNvPr id="338" name="Google Shape;338;p59"/>
          <p:cNvSpPr txBox="1"/>
          <p:nvPr>
            <p:ph idx="1" type="body"/>
          </p:nvPr>
        </p:nvSpPr>
        <p:spPr>
          <a:xfrm>
            <a:off x="938500" y="1051800"/>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Deploying a new honeypot solution:</a:t>
            </a:r>
            <a:endParaRPr/>
          </a:p>
          <a:p>
            <a:pPr indent="-301625" lvl="0" marL="457200" rtl="0" algn="l">
              <a:spcBef>
                <a:spcPts val="1600"/>
              </a:spcBef>
              <a:spcAft>
                <a:spcPts val="0"/>
              </a:spcAft>
              <a:buSzPts val="1150"/>
              <a:buChar char="❖"/>
            </a:pPr>
            <a:r>
              <a:rPr lang="en"/>
              <a:t>Open Source solutions available;</a:t>
            </a:r>
            <a:endParaRPr/>
          </a:p>
          <a:p>
            <a:pPr indent="-301625" lvl="1" marL="914400" rtl="0" algn="l">
              <a:spcBef>
                <a:spcPts val="1600"/>
              </a:spcBef>
              <a:spcAft>
                <a:spcPts val="0"/>
              </a:spcAft>
              <a:buSzPts val="1150"/>
              <a:buChar char="➢"/>
            </a:pPr>
            <a:r>
              <a:rPr lang="en"/>
              <a:t>Honeytrap, cowrie, Delilah, ESpot</a:t>
            </a:r>
            <a:endParaRPr/>
          </a:p>
          <a:p>
            <a:pPr indent="-301625" lvl="2" marL="1828800" rtl="0" algn="l">
              <a:spcBef>
                <a:spcPts val="1000"/>
              </a:spcBef>
              <a:spcAft>
                <a:spcPts val="0"/>
              </a:spcAft>
              <a:buSzPts val="1150"/>
              <a:buChar char="■"/>
            </a:pPr>
            <a:r>
              <a:rPr lang="en"/>
              <a:t>Requires personnel to be assigned to managing and monitoring the honeypot</a:t>
            </a:r>
            <a:endParaRPr/>
          </a:p>
          <a:p>
            <a:pPr indent="-301625" lvl="2" marL="1828800" rtl="0" algn="l">
              <a:spcBef>
                <a:spcPts val="1000"/>
              </a:spcBef>
              <a:spcAft>
                <a:spcPts val="0"/>
              </a:spcAft>
              <a:buSzPts val="1150"/>
              <a:buChar char="■"/>
            </a:pPr>
            <a:r>
              <a:rPr lang="en"/>
              <a:t>May require hiring</a:t>
            </a:r>
            <a:endParaRPr/>
          </a:p>
          <a:p>
            <a:pPr indent="-301625" lvl="0" marL="457200" rtl="0" algn="l">
              <a:spcBef>
                <a:spcPts val="1000"/>
              </a:spcBef>
              <a:spcAft>
                <a:spcPts val="0"/>
              </a:spcAft>
              <a:buSzPts val="1150"/>
              <a:buChar char="❖"/>
            </a:pPr>
            <a:r>
              <a:rPr lang="en"/>
              <a:t>Commercial solutions available</a:t>
            </a:r>
            <a:endParaRPr/>
          </a:p>
          <a:p>
            <a:pPr indent="-301625" lvl="1" marL="914400" rtl="0" algn="l">
              <a:lnSpc>
                <a:spcPct val="115000"/>
              </a:lnSpc>
              <a:spcBef>
                <a:spcPts val="1000"/>
              </a:spcBef>
              <a:spcAft>
                <a:spcPts val="0"/>
              </a:spcAft>
              <a:buSzPts val="1150"/>
              <a:buChar char="➢"/>
            </a:pPr>
            <a:r>
              <a:rPr lang="en"/>
              <a:t>Acalvio ShadowPlex, Bad Packets, Illusive Networks, Smokescreen Illusion Black</a:t>
            </a:r>
            <a:endParaRPr/>
          </a:p>
          <a:p>
            <a:pPr indent="-301625" lvl="2" marL="1828800" rtl="0" algn="l">
              <a:lnSpc>
                <a:spcPct val="115000"/>
              </a:lnSpc>
              <a:spcBef>
                <a:spcPts val="1000"/>
              </a:spcBef>
              <a:spcAft>
                <a:spcPts val="0"/>
              </a:spcAft>
              <a:buSzPts val="1150"/>
              <a:buChar char="■"/>
            </a:pPr>
            <a:r>
              <a:rPr lang="en"/>
              <a:t>Generally centrally managed</a:t>
            </a:r>
            <a:endParaRPr/>
          </a:p>
          <a:p>
            <a:pPr indent="-301625" lvl="2" marL="1828800" rtl="0" algn="l">
              <a:lnSpc>
                <a:spcPct val="115000"/>
              </a:lnSpc>
              <a:spcBef>
                <a:spcPts val="1000"/>
              </a:spcBef>
              <a:spcAft>
                <a:spcPts val="0"/>
              </a:spcAft>
              <a:buSzPts val="1150"/>
              <a:buChar char="■"/>
            </a:pPr>
            <a:r>
              <a:rPr lang="en"/>
              <a:t>Does not require hiring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Server Hardening</a:t>
            </a:r>
            <a:endParaRPr/>
          </a:p>
        </p:txBody>
      </p:sp>
      <p:sp>
        <p:nvSpPr>
          <p:cNvPr id="344" name="Google Shape;344;p6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02.2</a:t>
            </a:r>
            <a:endParaRPr/>
          </a:p>
        </p:txBody>
      </p:sp>
      <p:sp>
        <p:nvSpPr>
          <p:cNvPr id="345" name="Google Shape;345;p6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Protecting our Web Server</a:t>
            </a:r>
            <a:endParaRPr/>
          </a:p>
        </p:txBody>
      </p:sp>
      <p:cxnSp>
        <p:nvCxnSpPr>
          <p:cNvPr id="346" name="Google Shape;346;p60"/>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Server Risks</a:t>
            </a:r>
            <a:endParaRPr/>
          </a:p>
        </p:txBody>
      </p:sp>
      <p:sp>
        <p:nvSpPr>
          <p:cNvPr id="352" name="Google Shape;352;p61"/>
          <p:cNvSpPr txBox="1"/>
          <p:nvPr>
            <p:ph idx="1" type="body"/>
          </p:nvPr>
        </p:nvSpPr>
        <p:spPr>
          <a:xfrm>
            <a:off x="1026200" y="1271400"/>
            <a:ext cx="5851500" cy="262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Based on the examination of the logs from the recent attack, it is clear that there are several misconfigurations and bugs in ACME’s Web Servers.  These </a:t>
            </a:r>
            <a:r>
              <a:rPr lang="en"/>
              <a:t>misconfigurations</a:t>
            </a:r>
            <a:r>
              <a:rPr lang="en"/>
              <a:t> and bugs could allow attackers to:</a:t>
            </a:r>
            <a:endParaRPr/>
          </a:p>
          <a:p>
            <a:pPr indent="-301625" lvl="0" marL="457200" rtl="0" algn="l">
              <a:spcBef>
                <a:spcPts val="1600"/>
              </a:spcBef>
              <a:spcAft>
                <a:spcPts val="0"/>
              </a:spcAft>
              <a:buSzPts val="1150"/>
              <a:buChar char="❖"/>
            </a:pPr>
            <a:r>
              <a:rPr lang="en"/>
              <a:t>Steal confidential documents not intended for their eyes. </a:t>
            </a:r>
            <a:endParaRPr/>
          </a:p>
          <a:p>
            <a:pPr indent="-301625" lvl="0" marL="457200" rtl="0" algn="l">
              <a:spcBef>
                <a:spcPts val="1600"/>
              </a:spcBef>
              <a:spcAft>
                <a:spcPts val="0"/>
              </a:spcAft>
              <a:buSzPts val="1150"/>
              <a:buChar char="❖"/>
            </a:pPr>
            <a:r>
              <a:rPr lang="en"/>
              <a:t>Execute commands on the server host machine, allowing them to modify the system. </a:t>
            </a:r>
            <a:endParaRPr/>
          </a:p>
          <a:p>
            <a:pPr indent="-301625" lvl="0" marL="457200" rtl="0" algn="l">
              <a:spcBef>
                <a:spcPts val="1000"/>
              </a:spcBef>
              <a:spcAft>
                <a:spcPts val="0"/>
              </a:spcAft>
              <a:buSzPts val="1150"/>
              <a:buChar char="❖"/>
            </a:pPr>
            <a:r>
              <a:rPr lang="en"/>
              <a:t>Gain information about the Web server's host machine that will allow them to break into the system. </a:t>
            </a:r>
            <a:endParaRPr/>
          </a:p>
          <a:p>
            <a:pPr indent="-301625" lvl="0" marL="457200" rtl="0" algn="l">
              <a:spcBef>
                <a:spcPts val="1000"/>
              </a:spcBef>
              <a:spcAft>
                <a:spcPts val="1600"/>
              </a:spcAft>
              <a:buSzPts val="1150"/>
              <a:buChar char="❖"/>
            </a:pPr>
            <a:r>
              <a:rPr lang="en"/>
              <a:t>Launch denial-of-service attacks, rendering the machine temporarily unusable. </a:t>
            </a:r>
            <a:endParaRPr/>
          </a:p>
        </p:txBody>
      </p:sp>
      <p:cxnSp>
        <p:nvCxnSpPr>
          <p:cNvPr id="353" name="Google Shape;353;p6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359" name="Google Shape;359;p62"/>
          <p:cNvSpPr txBox="1"/>
          <p:nvPr>
            <p:ph idx="1" type="body"/>
          </p:nvPr>
        </p:nvSpPr>
        <p:spPr>
          <a:xfrm>
            <a:off x="938500" y="875775"/>
            <a:ext cx="4698300" cy="81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Overall, as we move forward with strengthening our security posture, we will need to implement several hardening solutions.</a:t>
            </a:r>
            <a:endParaRPr/>
          </a:p>
        </p:txBody>
      </p:sp>
      <p:cxnSp>
        <p:nvCxnSpPr>
          <p:cNvPr id="360" name="Google Shape;360;p6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1" name="Google Shape;361;p62"/>
          <p:cNvSpPr txBox="1"/>
          <p:nvPr/>
        </p:nvSpPr>
        <p:spPr>
          <a:xfrm>
            <a:off x="1127950" y="1536900"/>
            <a:ext cx="6246600" cy="34503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Install Web Application Firewall Software</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Implement </a:t>
            </a:r>
            <a:r>
              <a:rPr lang="en" sz="1150">
                <a:solidFill>
                  <a:schemeClr val="lt1"/>
                </a:solidFill>
                <a:latin typeface="Montserrat"/>
                <a:ea typeface="Montserrat"/>
                <a:cs typeface="Montserrat"/>
                <a:sym typeface="Montserrat"/>
              </a:rPr>
              <a:t>Distributed Denial-of-Service Attack Protection</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F</a:t>
            </a:r>
            <a:r>
              <a:rPr lang="en" sz="1150">
                <a:solidFill>
                  <a:schemeClr val="lt1"/>
                </a:solidFill>
                <a:latin typeface="Montserrat"/>
                <a:ea typeface="Montserrat"/>
                <a:cs typeface="Montserrat"/>
                <a:sym typeface="Montserrat"/>
              </a:rPr>
              <a:t>ree DDOS protection tools</a:t>
            </a:r>
            <a:endParaRPr sz="1150">
              <a:solidFill>
                <a:schemeClr val="lt1"/>
              </a:solidFill>
              <a:latin typeface="Montserrat"/>
              <a:ea typeface="Montserrat"/>
              <a:cs typeface="Montserrat"/>
              <a:sym typeface="Montserrat"/>
            </a:endParaRPr>
          </a:p>
          <a:p>
            <a:pPr indent="-301625" lvl="2" marL="1371600" rtl="0" algn="l">
              <a:spcBef>
                <a:spcPts val="100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Webroot DNS Protection.</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Nginx.</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DataDome.</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BitNinja.</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HAProxy.</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Reblaze.</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DDoS-GUARD</a:t>
            </a:r>
            <a:endParaRPr sz="1150">
              <a:solidFill>
                <a:schemeClr val="lt1"/>
              </a:solidFill>
              <a:latin typeface="Montserrat"/>
              <a:ea typeface="Montserrat"/>
              <a:cs typeface="Montserrat"/>
              <a:sym typeface="Montserrat"/>
            </a:endParaRPr>
          </a:p>
          <a:p>
            <a:pPr indent="-301625" lvl="0" marL="457200" rtl="0" algn="l">
              <a:spcBef>
                <a:spcPts val="100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Use SFTP Instead of FTP</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Back-Up Data on Servers</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SSL/TLS Connections</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Antivirus and Antimalware Protections</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Remove Unused Applications Not Used for Hosting</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Configure the Host’s HTTP Strict Transport Security (HSTS) Header</a:t>
            </a:r>
            <a:endParaRPr sz="115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15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3"/>
          <p:cNvSpPr txBox="1"/>
          <p:nvPr>
            <p:ph type="title"/>
          </p:nvPr>
        </p:nvSpPr>
        <p:spPr>
          <a:xfrm>
            <a:off x="938500" y="445025"/>
            <a:ext cx="4700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Commercial Options for Web Security</a:t>
            </a:r>
            <a:endParaRPr/>
          </a:p>
        </p:txBody>
      </p:sp>
      <p:sp>
        <p:nvSpPr>
          <p:cNvPr id="367" name="Google Shape;367;p63"/>
          <p:cNvSpPr txBox="1"/>
          <p:nvPr>
            <p:ph idx="1" type="body"/>
          </p:nvPr>
        </p:nvSpPr>
        <p:spPr>
          <a:xfrm>
            <a:off x="1026200" y="1227925"/>
            <a:ext cx="5807700" cy="507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050"/>
              <a:t>Commercial products such as Barracuda or UPTRENDS makes it simple for businesses to protect the web servers. </a:t>
            </a:r>
            <a:endParaRPr sz="1050"/>
          </a:p>
        </p:txBody>
      </p:sp>
      <p:cxnSp>
        <p:nvCxnSpPr>
          <p:cNvPr id="368" name="Google Shape;368;p6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9" name="Google Shape;369;p63"/>
          <p:cNvSpPr txBox="1"/>
          <p:nvPr>
            <p:ph idx="1" type="body"/>
          </p:nvPr>
        </p:nvSpPr>
        <p:spPr>
          <a:xfrm>
            <a:off x="0" y="1897525"/>
            <a:ext cx="4442700" cy="32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u="sng"/>
              <a:t>UPTRENDS </a:t>
            </a:r>
            <a:endParaRPr sz="1050"/>
          </a:p>
          <a:p>
            <a:pPr indent="0" lvl="0" marL="0" rtl="0" algn="l">
              <a:spcBef>
                <a:spcPts val="1600"/>
              </a:spcBef>
              <a:spcAft>
                <a:spcPts val="0"/>
              </a:spcAft>
              <a:buNone/>
            </a:pPr>
            <a:r>
              <a:rPr lang="en" sz="850"/>
              <a:t>Real User Monitoring (Passive)</a:t>
            </a:r>
            <a:endParaRPr sz="850"/>
          </a:p>
          <a:p>
            <a:pPr indent="-282575" lvl="0" marL="457200" rtl="0" algn="l">
              <a:spcBef>
                <a:spcPts val="1600"/>
              </a:spcBef>
              <a:spcAft>
                <a:spcPts val="0"/>
              </a:spcAft>
              <a:buSzPts val="850"/>
              <a:buChar char="❖"/>
            </a:pPr>
            <a:r>
              <a:rPr lang="en" sz="850"/>
              <a:t>View actual user’s experience and collect and quantify website performance and user data directly from applications site’s visitors with Real User Monitoring (RUM).</a:t>
            </a:r>
            <a:endParaRPr sz="850"/>
          </a:p>
          <a:p>
            <a:pPr indent="-282575" lvl="0" marL="457200" rtl="0" algn="l">
              <a:spcBef>
                <a:spcPts val="0"/>
              </a:spcBef>
              <a:spcAft>
                <a:spcPts val="0"/>
              </a:spcAft>
              <a:buSzPts val="850"/>
              <a:buChar char="❖"/>
            </a:pPr>
            <a:r>
              <a:rPr lang="en" sz="850"/>
              <a:t>View geographical distribution of users and their load times.</a:t>
            </a:r>
            <a:endParaRPr sz="850"/>
          </a:p>
          <a:p>
            <a:pPr indent="-282575" lvl="0" marL="457200" rtl="0" algn="l">
              <a:spcBef>
                <a:spcPts val="0"/>
              </a:spcBef>
              <a:spcAft>
                <a:spcPts val="0"/>
              </a:spcAft>
              <a:buSzPts val="850"/>
              <a:buChar char="❖"/>
            </a:pPr>
            <a:r>
              <a:rPr lang="en" sz="850"/>
              <a:t>Analyze the exact breakdown (network, backend, and frontend) of load times experienced by your real users.</a:t>
            </a:r>
            <a:endParaRPr sz="850"/>
          </a:p>
          <a:p>
            <a:pPr indent="-282575" lvl="0" marL="457200" rtl="0" algn="l">
              <a:spcBef>
                <a:spcPts val="0"/>
              </a:spcBef>
              <a:spcAft>
                <a:spcPts val="0"/>
              </a:spcAft>
              <a:buSzPts val="850"/>
              <a:buChar char="❖"/>
            </a:pPr>
            <a:r>
              <a:rPr lang="en" sz="850"/>
              <a:t>Synthetic Monitoring (Active)</a:t>
            </a:r>
            <a:endParaRPr sz="850"/>
          </a:p>
          <a:p>
            <a:pPr indent="-282575" lvl="0" marL="457200" rtl="0" algn="l">
              <a:spcBef>
                <a:spcPts val="0"/>
              </a:spcBef>
              <a:spcAft>
                <a:spcPts val="0"/>
              </a:spcAft>
              <a:buSzPts val="850"/>
              <a:buChar char="❖"/>
            </a:pPr>
            <a:r>
              <a:rPr lang="en" sz="850"/>
              <a:t>Validate if your site is up in a proactive fashion.</a:t>
            </a:r>
            <a:endParaRPr sz="850"/>
          </a:p>
          <a:p>
            <a:pPr indent="-282575" lvl="0" marL="457200" rtl="0" algn="l">
              <a:spcBef>
                <a:spcPts val="0"/>
              </a:spcBef>
              <a:spcAft>
                <a:spcPts val="0"/>
              </a:spcAft>
              <a:buSzPts val="850"/>
              <a:buChar char="❖"/>
            </a:pPr>
            <a:r>
              <a:rPr lang="en" sz="850"/>
              <a:t>Test website functions and predictive click paths to be notified when something breaks before your users do.</a:t>
            </a:r>
            <a:endParaRPr sz="850"/>
          </a:p>
          <a:p>
            <a:pPr indent="-282575" lvl="0" marL="457200" rtl="0" algn="l">
              <a:spcBef>
                <a:spcPts val="0"/>
              </a:spcBef>
              <a:spcAft>
                <a:spcPts val="0"/>
              </a:spcAft>
              <a:buSzPts val="850"/>
              <a:buChar char="❖"/>
            </a:pPr>
            <a:r>
              <a:rPr lang="en" sz="850"/>
              <a:t>Analyze the root cause of load time spikes with rich waterfall reports on an element level.</a:t>
            </a:r>
            <a:endParaRPr sz="850"/>
          </a:p>
          <a:p>
            <a:pPr indent="-282575" lvl="0" marL="457200" rtl="0" algn="l">
              <a:spcBef>
                <a:spcPts val="0"/>
              </a:spcBef>
              <a:spcAft>
                <a:spcPts val="0"/>
              </a:spcAft>
              <a:buSzPts val="850"/>
              <a:buChar char="❖"/>
            </a:pPr>
            <a:r>
              <a:rPr lang="en" sz="850"/>
              <a:t>Uptrends is ISO 27001 certified. ISO 27001 is a standardized management approach for the ongoing security and control of sensitive information. </a:t>
            </a:r>
            <a:endParaRPr sz="850"/>
          </a:p>
          <a:p>
            <a:pPr indent="0" lvl="0" marL="0" rtl="0" algn="l">
              <a:spcBef>
                <a:spcPts val="1600"/>
              </a:spcBef>
              <a:spcAft>
                <a:spcPts val="0"/>
              </a:spcAft>
              <a:buNone/>
            </a:pPr>
            <a:r>
              <a:t/>
            </a:r>
            <a:endParaRPr sz="1050"/>
          </a:p>
          <a:p>
            <a:pPr indent="0" lvl="0" marL="0" rtl="0" algn="l">
              <a:spcBef>
                <a:spcPts val="1600"/>
              </a:spcBef>
              <a:spcAft>
                <a:spcPts val="1600"/>
              </a:spcAft>
              <a:buNone/>
            </a:pPr>
            <a:r>
              <a:t/>
            </a:r>
            <a:endParaRPr sz="1050"/>
          </a:p>
        </p:txBody>
      </p:sp>
      <p:sp>
        <p:nvSpPr>
          <p:cNvPr id="370" name="Google Shape;370;p63"/>
          <p:cNvSpPr txBox="1"/>
          <p:nvPr>
            <p:ph idx="1" type="body"/>
          </p:nvPr>
        </p:nvSpPr>
        <p:spPr>
          <a:xfrm>
            <a:off x="4443300" y="1897525"/>
            <a:ext cx="4700700" cy="32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u="sng"/>
              <a:t>Barracuda</a:t>
            </a:r>
            <a:endParaRPr sz="1050"/>
          </a:p>
          <a:p>
            <a:pPr indent="0" lvl="0" marL="0" rtl="0" algn="l">
              <a:spcBef>
                <a:spcPts val="1600"/>
              </a:spcBef>
              <a:spcAft>
                <a:spcPts val="0"/>
              </a:spcAft>
              <a:buNone/>
            </a:pPr>
            <a:r>
              <a:rPr lang="en" sz="850"/>
              <a:t>Enforce Corporate Policies and Monitor Network and User Activity</a:t>
            </a:r>
            <a:endParaRPr sz="850"/>
          </a:p>
          <a:p>
            <a:pPr indent="-282575" lvl="0" marL="457200" rtl="0" algn="l">
              <a:spcBef>
                <a:spcPts val="1600"/>
              </a:spcBef>
              <a:spcAft>
                <a:spcPts val="0"/>
              </a:spcAft>
              <a:buSzPts val="850"/>
              <a:buChar char="❖"/>
            </a:pPr>
            <a:r>
              <a:rPr lang="en" sz="850"/>
              <a:t>Increase productivity, regulate bandwidth usage, and prevent risky behavior by enforcing granular policies on user activities. </a:t>
            </a:r>
            <a:endParaRPr sz="850"/>
          </a:p>
          <a:p>
            <a:pPr indent="-282575" lvl="0" marL="457200" rtl="0" algn="l">
              <a:spcBef>
                <a:spcPts val="0"/>
              </a:spcBef>
              <a:spcAft>
                <a:spcPts val="0"/>
              </a:spcAft>
              <a:buSzPts val="850"/>
              <a:buChar char="❖"/>
            </a:pPr>
            <a:r>
              <a:rPr lang="en" sz="850"/>
              <a:t>The Barracuda Web Security Gateway can control access to web sites, applications, and Web 2.0 platforms Protect Against Web-Based Threats</a:t>
            </a:r>
            <a:endParaRPr sz="850"/>
          </a:p>
          <a:p>
            <a:pPr indent="-282575" lvl="0" marL="457200" rtl="0" algn="l">
              <a:spcBef>
                <a:spcPts val="0"/>
              </a:spcBef>
              <a:spcAft>
                <a:spcPts val="0"/>
              </a:spcAft>
              <a:buSzPts val="850"/>
              <a:buChar char="❖"/>
            </a:pPr>
            <a:r>
              <a:rPr lang="en" sz="850"/>
              <a:t>Keep networks and users safe by blocking spyware downloads, preventing viruses, and restricting requests to malicious websites</a:t>
            </a:r>
            <a:endParaRPr sz="850"/>
          </a:p>
          <a:p>
            <a:pPr indent="-282575" lvl="0" marL="457200" rtl="0" algn="l">
              <a:spcBef>
                <a:spcPts val="0"/>
              </a:spcBef>
              <a:spcAft>
                <a:spcPts val="0"/>
              </a:spcAft>
              <a:buSzPts val="850"/>
              <a:buChar char="❖"/>
            </a:pPr>
            <a:r>
              <a:rPr lang="en" sz="850"/>
              <a:t>Gain complete insight into user activity and network threats via an intuitive dashboard and integrated reporting. This clear visibility lets administrators create effective policies and generate proactive alerts to properly respond to threats.</a:t>
            </a:r>
            <a:endParaRPr sz="850"/>
          </a:p>
          <a:p>
            <a:pPr indent="-282575" lvl="0" marL="457200" rtl="0" algn="l">
              <a:spcBef>
                <a:spcPts val="0"/>
              </a:spcBef>
              <a:spcAft>
                <a:spcPts val="0"/>
              </a:spcAft>
              <a:buSzPts val="850"/>
              <a:buChar char="❖"/>
            </a:pPr>
            <a:r>
              <a:rPr lang="en" sz="850"/>
              <a:t>The Barracuda Reporting Server is a powerful platform that enables unified reporting for Barracuda Web Security Gateways. </a:t>
            </a:r>
            <a:endParaRPr sz="850"/>
          </a:p>
          <a:p>
            <a:pPr indent="-282575" lvl="0" marL="457200" rtl="0" algn="l">
              <a:spcBef>
                <a:spcPts val="0"/>
              </a:spcBef>
              <a:spcAft>
                <a:spcPts val="0"/>
              </a:spcAft>
              <a:buSzPts val="850"/>
              <a:buChar char="❖"/>
            </a:pPr>
            <a:r>
              <a:rPr lang="en" sz="850"/>
              <a:t>Barracuda Reporting Server generates accurate, customizable reports in a fraction of the time that it takes built-in reporting engines</a:t>
            </a:r>
            <a:endParaRPr sz="850"/>
          </a:p>
          <a:p>
            <a:pPr indent="0" lvl="0" marL="0" rtl="0" algn="l">
              <a:spcBef>
                <a:spcPts val="1600"/>
              </a:spcBef>
              <a:spcAft>
                <a:spcPts val="0"/>
              </a:spcAft>
              <a:buNone/>
            </a:pPr>
            <a:r>
              <a:rPr i="1" lang="en" sz="650"/>
              <a:t>***Price of service is dependent on evaluation of the Company’s current network layout and security needs***</a:t>
            </a:r>
            <a:endParaRPr i="1" sz="650"/>
          </a:p>
          <a:p>
            <a:pPr indent="0" lvl="0" marL="457200" rtl="0" algn="l">
              <a:spcBef>
                <a:spcPts val="1600"/>
              </a:spcBef>
              <a:spcAft>
                <a:spcPts val="0"/>
              </a:spcAft>
              <a:buNone/>
            </a:pPr>
            <a:r>
              <a:t/>
            </a:r>
            <a:endParaRPr sz="850"/>
          </a:p>
          <a:p>
            <a:pPr indent="0" lvl="0" marL="0" rtl="0" algn="l">
              <a:spcBef>
                <a:spcPts val="1600"/>
              </a:spcBef>
              <a:spcAft>
                <a:spcPts val="0"/>
              </a:spcAft>
              <a:buNone/>
            </a:pPr>
            <a:r>
              <a:t/>
            </a:r>
            <a:endParaRPr sz="1050"/>
          </a:p>
          <a:p>
            <a:pPr indent="0" lvl="0" marL="0" rtl="0" algn="l">
              <a:spcBef>
                <a:spcPts val="1600"/>
              </a:spcBef>
              <a:spcAft>
                <a:spcPts val="1600"/>
              </a:spcAft>
              <a:buNone/>
            </a:pPr>
            <a:r>
              <a:t/>
            </a:r>
            <a:endParaRPr sz="105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4"/>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Systems</a:t>
            </a:r>
            <a:endParaRPr/>
          </a:p>
        </p:txBody>
      </p:sp>
      <p:sp>
        <p:nvSpPr>
          <p:cNvPr id="376" name="Google Shape;376;p64"/>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377" name="Google Shape;377;p64"/>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 of the current configuration of ACME Systems</a:t>
            </a:r>
            <a:endParaRPr/>
          </a:p>
        </p:txBody>
      </p:sp>
      <p:cxnSp>
        <p:nvCxnSpPr>
          <p:cNvPr id="378" name="Google Shape;378;p64"/>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Vulnerability Scan</a:t>
            </a:r>
            <a:endParaRPr>
              <a:solidFill>
                <a:schemeClr val="accent1"/>
              </a:solidFill>
            </a:endParaRPr>
          </a:p>
        </p:txBody>
      </p:sp>
      <p:sp>
        <p:nvSpPr>
          <p:cNvPr id="384" name="Google Shape;384;p65"/>
          <p:cNvSpPr txBox="1"/>
          <p:nvPr>
            <p:ph idx="1" type="body"/>
          </p:nvPr>
        </p:nvSpPr>
        <p:spPr>
          <a:xfrm>
            <a:off x="938500" y="1659275"/>
            <a:ext cx="4946400" cy="23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ACME already has a vulnerability scanner at its disposal in the form of Tenable Nessus. </a:t>
            </a:r>
            <a:endParaRPr/>
          </a:p>
          <a:p>
            <a:pPr indent="0" lvl="0" marL="0" rtl="0" algn="l">
              <a:spcBef>
                <a:spcPts val="1600"/>
              </a:spcBef>
              <a:spcAft>
                <a:spcPts val="0"/>
              </a:spcAft>
              <a:buNone/>
            </a:pPr>
            <a:r>
              <a:rPr lang="en"/>
              <a:t>Utilizing this scanner we created a priority list of current vulnerabilities on each host, and the remediations necessary.</a:t>
            </a:r>
            <a:endParaRPr/>
          </a:p>
          <a:p>
            <a:pPr indent="0" lvl="0" marL="0" rtl="0" algn="l">
              <a:spcBef>
                <a:spcPts val="1600"/>
              </a:spcBef>
              <a:spcAft>
                <a:spcPts val="1600"/>
              </a:spcAft>
              <a:buNone/>
            </a:pPr>
            <a:r>
              <a:rPr lang="en"/>
              <a:t>These will be top priority remediations to begin </a:t>
            </a:r>
            <a:r>
              <a:rPr lang="en"/>
              <a:t>strengthening</a:t>
            </a:r>
            <a:r>
              <a:rPr lang="en"/>
              <a:t> our overall security.</a:t>
            </a:r>
            <a:endParaRPr/>
          </a:p>
        </p:txBody>
      </p:sp>
      <p:cxnSp>
        <p:nvCxnSpPr>
          <p:cNvPr id="385" name="Google Shape;385;p6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6"/>
          <p:cNvPicPr preferRelativeResize="0"/>
          <p:nvPr/>
        </p:nvPicPr>
        <p:blipFill>
          <a:blip r:embed="rId3">
            <a:alphaModFix/>
          </a:blip>
          <a:stretch>
            <a:fillRect/>
          </a:stretch>
        </p:blipFill>
        <p:spPr>
          <a:xfrm>
            <a:off x="345050" y="152400"/>
            <a:ext cx="8453902"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0"/>
          <p:cNvSpPr txBox="1"/>
          <p:nvPr>
            <p:ph type="title"/>
          </p:nvPr>
        </p:nvSpPr>
        <p:spPr>
          <a:xfrm>
            <a:off x="3762676" y="3177750"/>
            <a:ext cx="3445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Past Events</a:t>
            </a:r>
            <a:endParaRPr/>
          </a:p>
        </p:txBody>
      </p:sp>
      <p:sp>
        <p:nvSpPr>
          <p:cNvPr id="191" name="Google Shape;191;p4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92" name="Google Shape;192;p4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 from the recent Data Breach</a:t>
            </a:r>
            <a:endParaRPr/>
          </a:p>
        </p:txBody>
      </p:sp>
      <p:cxnSp>
        <p:nvCxnSpPr>
          <p:cNvPr id="193" name="Google Shape;193;p40"/>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192.168.0.8</a:t>
            </a:r>
            <a:endParaRPr/>
          </a:p>
        </p:txBody>
      </p:sp>
      <p:cxnSp>
        <p:nvCxnSpPr>
          <p:cNvPr id="396" name="Google Shape;396;p6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7" name="Google Shape;397;p67"/>
          <p:cNvSpPr txBox="1"/>
          <p:nvPr/>
        </p:nvSpPr>
        <p:spPr>
          <a:xfrm>
            <a:off x="1047625" y="982150"/>
            <a:ext cx="6445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This machine, which hosts the Nessus Scanner, had a multitude of high and medium vulnerabilities.  Because of this we created a separate table similar to above.  However, the remediation for all of these is to update the system.</a:t>
            </a:r>
            <a:endParaRPr>
              <a:solidFill>
                <a:schemeClr val="lt1"/>
              </a:solidFill>
              <a:latin typeface="Montserrat"/>
              <a:ea typeface="Montserrat"/>
              <a:cs typeface="Montserrat"/>
              <a:sym typeface="Montserrat"/>
            </a:endParaRPr>
          </a:p>
        </p:txBody>
      </p:sp>
      <p:pic>
        <p:nvPicPr>
          <p:cNvPr id="398" name="Google Shape;398;p67"/>
          <p:cNvPicPr preferRelativeResize="0"/>
          <p:nvPr/>
        </p:nvPicPr>
        <p:blipFill>
          <a:blip r:embed="rId3">
            <a:alphaModFix/>
          </a:blip>
          <a:stretch>
            <a:fillRect/>
          </a:stretch>
        </p:blipFill>
        <p:spPr>
          <a:xfrm>
            <a:off x="152400" y="2545025"/>
            <a:ext cx="8839201" cy="14879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404" name="Google Shape;404;p68"/>
          <p:cNvSpPr txBox="1"/>
          <p:nvPr>
            <p:ph idx="1" type="body"/>
          </p:nvPr>
        </p:nvSpPr>
        <p:spPr>
          <a:xfrm>
            <a:off x="938500" y="875775"/>
            <a:ext cx="4698300" cy="81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Overall, as we move forward with strengthening our security posture, we will need to implement several hardening solutions.</a:t>
            </a:r>
            <a:endParaRPr/>
          </a:p>
        </p:txBody>
      </p:sp>
      <p:cxnSp>
        <p:nvCxnSpPr>
          <p:cNvPr id="405" name="Google Shape;405;p6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06" name="Google Shape;406;p68"/>
          <p:cNvSpPr txBox="1"/>
          <p:nvPr/>
        </p:nvSpPr>
        <p:spPr>
          <a:xfrm>
            <a:off x="1068900" y="1460650"/>
            <a:ext cx="6246600" cy="31938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Organization Wide Hardening Solutions</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Implement a centralized Patch Management System to keep all systems up to date with latest security patches.  This will also allow for testing of patches before deployment.</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Create a strong Password Policy across all systems.</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Minimum 14 characters long</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Use of special Characters [ !, &amp;, @ … ]</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At least one uppercase character</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Implement a password history and expiration</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Stored passwords should be sufficiently encrypted (hashed)</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Enable Account locks after a number of failed logins</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Create strong authentication policies</a:t>
            </a:r>
            <a:endParaRPr sz="1150">
              <a:solidFill>
                <a:schemeClr val="lt1"/>
              </a:solidFill>
              <a:latin typeface="Montserrat"/>
              <a:ea typeface="Montserrat"/>
              <a:cs typeface="Montserrat"/>
              <a:sym typeface="Montserrat"/>
            </a:endParaRPr>
          </a:p>
          <a:p>
            <a:pPr indent="-301625" lvl="2" marL="13716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Possibly implement multi-factor authentication to prevent use of compromise of credentials</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Remove/Disable all unnecessary/unapproved applications and services</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Encrypt Data that is at rest.</a:t>
            </a:r>
            <a:endParaRPr sz="1150">
              <a:solidFill>
                <a:schemeClr val="lt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HBSS</a:t>
            </a:r>
            <a:endParaRPr/>
          </a:p>
        </p:txBody>
      </p:sp>
      <p:sp>
        <p:nvSpPr>
          <p:cNvPr id="412" name="Google Shape;412;p6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03.1</a:t>
            </a:r>
            <a:endParaRPr/>
          </a:p>
        </p:txBody>
      </p:sp>
      <p:sp>
        <p:nvSpPr>
          <p:cNvPr id="413" name="Google Shape;413;p69"/>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Host Based Security System</a:t>
            </a:r>
            <a:endParaRPr/>
          </a:p>
        </p:txBody>
      </p:sp>
      <p:cxnSp>
        <p:nvCxnSpPr>
          <p:cNvPr id="414" name="Google Shape;414;p6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HBSS?</a:t>
            </a:r>
            <a:endParaRPr>
              <a:solidFill>
                <a:schemeClr val="accent1"/>
              </a:solidFill>
            </a:endParaRPr>
          </a:p>
        </p:txBody>
      </p:sp>
      <p:sp>
        <p:nvSpPr>
          <p:cNvPr id="420" name="Google Shape;420;p70"/>
          <p:cNvSpPr txBox="1"/>
          <p:nvPr>
            <p:ph idx="1" type="body"/>
          </p:nvPr>
        </p:nvSpPr>
        <p:spPr>
          <a:xfrm>
            <a:off x="938500" y="1191300"/>
            <a:ext cx="4946400" cy="3181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Host Based Security System (HBSS) is the official term used by the U.S. Department of Defense for the suite of commercial off the shelf software used to monitor, detect, and defend computer networks and systems.</a:t>
            </a:r>
            <a:endParaRPr/>
          </a:p>
          <a:p>
            <a:pPr indent="0" lvl="0" marL="0" rtl="0" algn="l">
              <a:spcBef>
                <a:spcPts val="1600"/>
              </a:spcBef>
              <a:spcAft>
                <a:spcPts val="0"/>
              </a:spcAft>
              <a:buNone/>
            </a:pPr>
            <a:r>
              <a:rPr lang="en"/>
              <a:t>As commercial off the shelf implies, this is something commercially available to all businesses.  It is however, a standard for all DoD Systems and Networks.</a:t>
            </a:r>
            <a:endParaRPr/>
          </a:p>
          <a:p>
            <a:pPr indent="0" lvl="0" marL="0" rtl="0" algn="l">
              <a:spcBef>
                <a:spcPts val="1600"/>
              </a:spcBef>
              <a:spcAft>
                <a:spcPts val="1600"/>
              </a:spcAft>
              <a:buNone/>
            </a:pPr>
            <a:r>
              <a:rPr lang="en"/>
              <a:t>Most commonly this is a suite of security software </a:t>
            </a:r>
            <a:r>
              <a:rPr lang="en"/>
              <a:t>developed</a:t>
            </a:r>
            <a:r>
              <a:rPr lang="en"/>
              <a:t> by McAfee and Centrally Managed by their ePolicy Orchestrator.</a:t>
            </a:r>
            <a:endParaRPr/>
          </a:p>
        </p:txBody>
      </p:sp>
      <p:cxnSp>
        <p:nvCxnSpPr>
          <p:cNvPr id="421" name="Google Shape;421;p7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and Challenges of an HBSS </a:t>
            </a:r>
            <a:endParaRPr/>
          </a:p>
        </p:txBody>
      </p:sp>
      <p:cxnSp>
        <p:nvCxnSpPr>
          <p:cNvPr id="427" name="Google Shape;427;p7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28" name="Google Shape;428;p71"/>
          <p:cNvSpPr txBox="1"/>
          <p:nvPr>
            <p:ph type="title"/>
          </p:nvPr>
        </p:nvSpPr>
        <p:spPr>
          <a:xfrm>
            <a:off x="445938" y="12700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429" name="Google Shape;429;p71"/>
          <p:cNvSpPr txBox="1"/>
          <p:nvPr>
            <p:ph idx="1" type="subTitle"/>
          </p:nvPr>
        </p:nvSpPr>
        <p:spPr>
          <a:xfrm>
            <a:off x="211999" y="1912325"/>
            <a:ext cx="4061700" cy="29862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Provides </a:t>
            </a:r>
            <a:r>
              <a:rPr lang="en"/>
              <a:t>real time</a:t>
            </a:r>
            <a:r>
              <a:rPr lang="en"/>
              <a:t> overview of security posture of desktop assets</a:t>
            </a:r>
            <a:endParaRPr/>
          </a:p>
          <a:p>
            <a:pPr indent="-317500" lvl="0" marL="457200" rtl="0" algn="l">
              <a:spcBef>
                <a:spcPts val="0"/>
              </a:spcBef>
              <a:spcAft>
                <a:spcPts val="0"/>
              </a:spcAft>
              <a:buSzPts val="1400"/>
              <a:buChar char="❖"/>
            </a:pPr>
            <a:r>
              <a:rPr lang="en"/>
              <a:t>Ability to scan all assets for compliance</a:t>
            </a:r>
            <a:endParaRPr/>
          </a:p>
          <a:p>
            <a:pPr indent="-317500" lvl="0" marL="457200" rtl="0" algn="l">
              <a:spcBef>
                <a:spcPts val="0"/>
              </a:spcBef>
              <a:spcAft>
                <a:spcPts val="0"/>
              </a:spcAft>
              <a:buSzPts val="1400"/>
              <a:buChar char="❖"/>
            </a:pPr>
            <a:r>
              <a:rPr lang="en"/>
              <a:t>Create a security benchmark across the organization and monitor changes</a:t>
            </a:r>
            <a:endParaRPr/>
          </a:p>
          <a:p>
            <a:pPr indent="-317500" lvl="0" marL="457200" rtl="0" algn="l">
              <a:spcBef>
                <a:spcPts val="0"/>
              </a:spcBef>
              <a:spcAft>
                <a:spcPts val="0"/>
              </a:spcAft>
              <a:buSzPts val="1400"/>
              <a:buChar char="❖"/>
            </a:pPr>
            <a:r>
              <a:rPr lang="en"/>
              <a:t>HIPS/Firewall and Virus Scanner</a:t>
            </a:r>
            <a:endParaRPr/>
          </a:p>
          <a:p>
            <a:pPr indent="-317500" lvl="0" marL="457200" rtl="0" algn="l">
              <a:spcBef>
                <a:spcPts val="0"/>
              </a:spcBef>
              <a:spcAft>
                <a:spcPts val="0"/>
              </a:spcAft>
              <a:buSzPts val="1400"/>
              <a:buChar char="❖"/>
            </a:pPr>
            <a:r>
              <a:rPr lang="en"/>
              <a:t>Ability to test policy updates before deployment</a:t>
            </a:r>
            <a:endParaRPr/>
          </a:p>
          <a:p>
            <a:pPr indent="-317500" lvl="0" marL="457200" rtl="0" algn="l">
              <a:spcBef>
                <a:spcPts val="0"/>
              </a:spcBef>
              <a:spcAft>
                <a:spcPts val="0"/>
              </a:spcAft>
              <a:buSzPts val="1400"/>
              <a:buChar char="❖"/>
            </a:pPr>
            <a:r>
              <a:rPr lang="en"/>
              <a:t>Streamlined Incident Investigation and Remediation</a:t>
            </a:r>
            <a:endParaRPr/>
          </a:p>
          <a:p>
            <a:pPr indent="-317500" lvl="0" marL="457200" rtl="0" algn="l">
              <a:spcBef>
                <a:spcPts val="0"/>
              </a:spcBef>
              <a:spcAft>
                <a:spcPts val="0"/>
              </a:spcAft>
              <a:buSzPts val="1400"/>
              <a:buChar char="❖"/>
            </a:pPr>
            <a:r>
              <a:rPr lang="en"/>
              <a:t>Detailed</a:t>
            </a:r>
            <a:r>
              <a:rPr lang="en"/>
              <a:t> report </a:t>
            </a:r>
            <a:r>
              <a:rPr lang="en"/>
              <a:t>capabilities</a:t>
            </a:r>
            <a:endParaRPr/>
          </a:p>
        </p:txBody>
      </p:sp>
      <p:sp>
        <p:nvSpPr>
          <p:cNvPr id="430" name="Google Shape;430;p71"/>
          <p:cNvSpPr txBox="1"/>
          <p:nvPr>
            <p:ph idx="2" type="title"/>
          </p:nvPr>
        </p:nvSpPr>
        <p:spPr>
          <a:xfrm>
            <a:off x="4903863" y="12700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431" name="Google Shape;431;p71"/>
          <p:cNvSpPr txBox="1"/>
          <p:nvPr>
            <p:ph idx="3" type="subTitle"/>
          </p:nvPr>
        </p:nvSpPr>
        <p:spPr>
          <a:xfrm>
            <a:off x="4822624" y="1912325"/>
            <a:ext cx="4061700" cy="23397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Requires additional resources to manage</a:t>
            </a:r>
            <a:endParaRPr/>
          </a:p>
          <a:p>
            <a:pPr indent="-317500" lvl="0" marL="457200" rtl="0" algn="l">
              <a:spcBef>
                <a:spcPts val="0"/>
              </a:spcBef>
              <a:spcAft>
                <a:spcPts val="0"/>
              </a:spcAft>
              <a:buSzPts val="1400"/>
              <a:buChar char="❖"/>
            </a:pPr>
            <a:r>
              <a:rPr lang="en"/>
              <a:t>Initial deployment could cause setbacks in day to day operations</a:t>
            </a:r>
            <a:endParaRPr/>
          </a:p>
          <a:p>
            <a:pPr indent="-317500" lvl="0" marL="457200" rtl="0" algn="l">
              <a:spcBef>
                <a:spcPts val="0"/>
              </a:spcBef>
              <a:spcAft>
                <a:spcPts val="0"/>
              </a:spcAft>
              <a:buSzPts val="1400"/>
              <a:buChar char="❖"/>
            </a:pPr>
            <a:r>
              <a:rPr lang="en"/>
              <a:t>May have integration issues with existing security program</a:t>
            </a:r>
            <a:endParaRPr/>
          </a:p>
          <a:p>
            <a:pPr indent="-317500" lvl="0" marL="457200" rtl="0" algn="l">
              <a:spcBef>
                <a:spcPts val="0"/>
              </a:spcBef>
              <a:spcAft>
                <a:spcPts val="0"/>
              </a:spcAft>
              <a:buSzPts val="1400"/>
              <a:buChar char="❖"/>
            </a:pPr>
            <a:r>
              <a:rPr lang="en"/>
              <a:t>Increase overall cost in the IT budget - this is due to training, additional manpower, infrastructure needs, and </a:t>
            </a:r>
            <a:r>
              <a:rPr lang="en"/>
              <a:t>licensing</a:t>
            </a:r>
            <a:endParaRPr/>
          </a:p>
        </p:txBody>
      </p:sp>
      <p:cxnSp>
        <p:nvCxnSpPr>
          <p:cNvPr id="432" name="Google Shape;432;p71"/>
          <p:cNvCxnSpPr/>
          <p:nvPr/>
        </p:nvCxnSpPr>
        <p:spPr>
          <a:xfrm>
            <a:off x="1505088" y="17745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433" name="Google Shape;433;p71"/>
          <p:cNvCxnSpPr/>
          <p:nvPr/>
        </p:nvCxnSpPr>
        <p:spPr>
          <a:xfrm>
            <a:off x="5963013" y="18184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Options</a:t>
            </a:r>
            <a:endParaRPr/>
          </a:p>
        </p:txBody>
      </p:sp>
      <p:cxnSp>
        <p:nvCxnSpPr>
          <p:cNvPr id="439" name="Google Shape;439;p7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40" name="Google Shape;440;p72"/>
          <p:cNvSpPr txBox="1"/>
          <p:nvPr/>
        </p:nvSpPr>
        <p:spPr>
          <a:xfrm>
            <a:off x="938500" y="1343200"/>
            <a:ext cx="6786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Due to the cost that may be required to implement a complete HBSS solution, it may be better to look into other means to defend our workstations.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The simplest would be to utilize a basic Anti-Virus plan.  There are several options to choose from:</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McAfee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Norton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Crowdstrike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Malwarebytes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These services do offer enterprise level options.  And may be cheaper.  However, they do not offer the same centralized control of policies and may not scale up as well as an HBSS would.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3762677" y="3177750"/>
            <a:ext cx="42840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 Prepared</a:t>
            </a:r>
            <a:endParaRPr/>
          </a:p>
        </p:txBody>
      </p:sp>
      <p:sp>
        <p:nvSpPr>
          <p:cNvPr id="446" name="Google Shape;446;p73"/>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447" name="Google Shape;447;p7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an Incident Response Plan for the Future</a:t>
            </a:r>
            <a:endParaRPr/>
          </a:p>
        </p:txBody>
      </p:sp>
      <p:cxnSp>
        <p:nvCxnSpPr>
          <p:cNvPr id="448" name="Google Shape;448;p73"/>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lang="en"/>
              <a:t>Confucius</a:t>
            </a:r>
            <a:endParaRPr/>
          </a:p>
        </p:txBody>
      </p:sp>
      <p:sp>
        <p:nvSpPr>
          <p:cNvPr id="454" name="Google Shape;454;p74"/>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Success depends upon previous preparation, and without such preparation there is sure to be failure</a:t>
            </a:r>
            <a:r>
              <a:rPr lang="en"/>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an Incident Response Plan</a:t>
            </a:r>
            <a:endParaRPr/>
          </a:p>
        </p:txBody>
      </p:sp>
      <p:cxnSp>
        <p:nvCxnSpPr>
          <p:cNvPr id="460" name="Google Shape;460;p7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61" name="Google Shape;461;p75"/>
          <p:cNvSpPr txBox="1"/>
          <p:nvPr/>
        </p:nvSpPr>
        <p:spPr>
          <a:xfrm>
            <a:off x="938500" y="1386425"/>
            <a:ext cx="661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The purpose of an incident response plan is to lay out the </a:t>
            </a:r>
            <a:r>
              <a:rPr lang="en">
                <a:solidFill>
                  <a:schemeClr val="lt1"/>
                </a:solidFill>
                <a:latin typeface="Montserrat"/>
                <a:ea typeface="Montserrat"/>
                <a:cs typeface="Montserrat"/>
                <a:sym typeface="Montserrat"/>
              </a:rPr>
              <a:t>policies</a:t>
            </a:r>
            <a:r>
              <a:rPr lang="en">
                <a:solidFill>
                  <a:schemeClr val="lt1"/>
                </a:solidFill>
                <a:latin typeface="Montserrat"/>
                <a:ea typeface="Montserrat"/>
                <a:cs typeface="Montserrat"/>
                <a:sym typeface="Montserrat"/>
              </a:rPr>
              <a:t> and procedures for the organization in the event another incident does occur.  It will include:</a:t>
            </a:r>
            <a:endParaRPr>
              <a:solidFill>
                <a:schemeClr val="lt1"/>
              </a:solidFill>
              <a:latin typeface="Montserrat"/>
              <a:ea typeface="Montserrat"/>
              <a:cs typeface="Montserrat"/>
              <a:sym typeface="Montserrat"/>
            </a:endParaRPr>
          </a:p>
        </p:txBody>
      </p:sp>
      <p:sp>
        <p:nvSpPr>
          <p:cNvPr id="462" name="Google Shape;462;p75"/>
          <p:cNvSpPr txBox="1"/>
          <p:nvPr/>
        </p:nvSpPr>
        <p:spPr>
          <a:xfrm>
            <a:off x="3447025" y="2581675"/>
            <a:ext cx="5278800" cy="19908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Establish Roles and </a:t>
            </a:r>
            <a:r>
              <a:rPr lang="en">
                <a:solidFill>
                  <a:schemeClr val="lt1"/>
                </a:solidFill>
                <a:latin typeface="Montserrat"/>
                <a:ea typeface="Montserrat"/>
                <a:cs typeface="Montserrat"/>
                <a:sym typeface="Montserrat"/>
              </a:rPr>
              <a:t>Responsibilities</a:t>
            </a:r>
            <a:endParaRPr>
              <a:solidFill>
                <a:schemeClr val="lt1"/>
              </a:solidFill>
              <a:latin typeface="Montserrat"/>
              <a:ea typeface="Montserrat"/>
              <a:cs typeface="Montserrat"/>
              <a:sym typeface="Montserrat"/>
            </a:endParaRPr>
          </a:p>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Identification, isolation, and repair of data breaches</a:t>
            </a:r>
            <a:endParaRPr>
              <a:solidFill>
                <a:schemeClr val="lt1"/>
              </a:solidFill>
              <a:latin typeface="Montserrat"/>
              <a:ea typeface="Montserrat"/>
              <a:cs typeface="Montserrat"/>
              <a:sym typeface="Montserrat"/>
            </a:endParaRPr>
          </a:p>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Timing outlines to handle an incident</a:t>
            </a:r>
            <a:endParaRPr>
              <a:solidFill>
                <a:schemeClr val="lt1"/>
              </a:solidFill>
              <a:latin typeface="Montserrat"/>
              <a:ea typeface="Montserrat"/>
              <a:cs typeface="Montserrat"/>
              <a:sym typeface="Montserrat"/>
            </a:endParaRPr>
          </a:p>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Outline the content of communications </a:t>
            </a:r>
            <a:endParaRPr>
              <a:solidFill>
                <a:schemeClr val="lt1"/>
              </a:solidFill>
              <a:latin typeface="Montserrat"/>
              <a:ea typeface="Montserrat"/>
              <a:cs typeface="Montserrat"/>
              <a:sym typeface="Montserrat"/>
            </a:endParaRPr>
          </a:p>
          <a:p>
            <a:pPr indent="-317500" lvl="0" marL="457200" rtl="0" algn="l">
              <a:spcBef>
                <a:spcPts val="10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Define required documents during the steps of the incident response.</a:t>
            </a:r>
            <a:endParaRPr>
              <a:solidFill>
                <a:schemeClr val="lt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6"/>
          <p:cNvSpPr txBox="1"/>
          <p:nvPr>
            <p:ph idx="4294967295" type="title"/>
          </p:nvPr>
        </p:nvSpPr>
        <p:spPr>
          <a:xfrm>
            <a:off x="938575" y="52050"/>
            <a:ext cx="7787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The Incident Response Team</a:t>
            </a:r>
            <a:endParaRPr>
              <a:solidFill>
                <a:schemeClr val="accent1"/>
              </a:solidFill>
            </a:endParaRPr>
          </a:p>
        </p:txBody>
      </p:sp>
      <p:cxnSp>
        <p:nvCxnSpPr>
          <p:cNvPr id="468" name="Google Shape;468;p76"/>
          <p:cNvCxnSpPr/>
          <p:nvPr/>
        </p:nvCxnSpPr>
        <p:spPr>
          <a:xfrm>
            <a:off x="1040625" y="1278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aphicFrame>
        <p:nvGraphicFramePr>
          <p:cNvPr id="469" name="Google Shape;469;p76"/>
          <p:cNvGraphicFramePr/>
          <p:nvPr/>
        </p:nvGraphicFramePr>
        <p:xfrm>
          <a:off x="418063" y="676750"/>
          <a:ext cx="3000000" cy="3000000"/>
        </p:xfrm>
        <a:graphic>
          <a:graphicData uri="http://schemas.openxmlformats.org/drawingml/2006/table">
            <a:tbl>
              <a:tblPr>
                <a:noFill/>
                <a:tableStyleId>{455723E4-32B8-4E0A-9540-AEA473127212}</a:tableStyleId>
              </a:tblPr>
              <a:tblGrid>
                <a:gridCol w="1971000"/>
                <a:gridCol w="1352125"/>
                <a:gridCol w="2495000"/>
                <a:gridCol w="1289175"/>
                <a:gridCol w="1200550"/>
              </a:tblGrid>
              <a:tr h="486675">
                <a:tc>
                  <a:txBody>
                    <a:bodyPr/>
                    <a:lstStyle/>
                    <a:p>
                      <a:pPr indent="0" lvl="0" marL="0" rtl="0" algn="ctr">
                        <a:spcBef>
                          <a:spcPts val="0"/>
                        </a:spcBef>
                        <a:spcAft>
                          <a:spcPts val="0"/>
                        </a:spcAft>
                        <a:buNone/>
                      </a:pPr>
                      <a:r>
                        <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Name</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Email</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Work Phone</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Mobile Phone</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5905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Manager</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rgbClr val="F3F3F3"/>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Mitchell Tyrer</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m.tyrer@acme.com</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555-1234</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562-5001</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905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Technical Expert</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Richard Brazzle</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r.brazz@acme.com</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555-2345</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903-5768</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905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Technical Expert</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Matthew Dintrone</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m.dintrone@acme.com</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555-4321</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809-0210</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905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Technical Expert</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Matthew Brossman</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m.brossman@acme.com</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555-8765</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313-2556</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905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Communication Specialist</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Jessica Rabbit</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j.rabbit@acme.com</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555-0987</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867-5309</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90525">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Legal Consultant</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Emma Webster</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granny@acme.com</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555-6758</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313-5983</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Breach</a:t>
            </a:r>
            <a:endParaRPr>
              <a:solidFill>
                <a:schemeClr val="accent1"/>
              </a:solidFill>
            </a:endParaRPr>
          </a:p>
        </p:txBody>
      </p:sp>
      <p:sp>
        <p:nvSpPr>
          <p:cNvPr id="199" name="Google Shape;199;p4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Several Weeks ago there was a major data breach into ACME Anvil’s network.  These major security breaches are a major issue for any organization, and are occurring more and more frequently.</a:t>
            </a:r>
            <a:endParaRPr/>
          </a:p>
          <a:p>
            <a:pPr indent="0" lvl="0" marL="0" rtl="0" algn="l">
              <a:spcBef>
                <a:spcPts val="1600"/>
              </a:spcBef>
              <a:spcAft>
                <a:spcPts val="1600"/>
              </a:spcAft>
              <a:buNone/>
            </a:pPr>
            <a:r>
              <a:rPr lang="en"/>
              <a:t>In order to help rebuild ACME’s reputation amongst customers and partners, we must use this data breach as a learning experience to increase ACME’s overall security posture.</a:t>
            </a:r>
            <a:endParaRPr/>
          </a:p>
        </p:txBody>
      </p:sp>
      <p:cxnSp>
        <p:nvCxnSpPr>
          <p:cNvPr id="200" name="Google Shape;200;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Members</a:t>
            </a:r>
            <a:endParaRPr>
              <a:solidFill>
                <a:schemeClr val="accent1"/>
              </a:solidFill>
            </a:endParaRPr>
          </a:p>
        </p:txBody>
      </p:sp>
      <p:sp>
        <p:nvSpPr>
          <p:cNvPr id="475" name="Google Shape;475;p77"/>
          <p:cNvSpPr txBox="1"/>
          <p:nvPr>
            <p:ph idx="1" type="body"/>
          </p:nvPr>
        </p:nvSpPr>
        <p:spPr>
          <a:xfrm>
            <a:off x="938500" y="1191300"/>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the incident, additional experts may be required for the incident response team.  These members will be added at the </a:t>
            </a:r>
            <a:r>
              <a:rPr lang="en"/>
              <a:t>discretion</a:t>
            </a:r>
            <a:r>
              <a:rPr lang="en"/>
              <a:t> of the Incident Response Manager depending on the incident.</a:t>
            </a:r>
            <a:endParaRPr/>
          </a:p>
          <a:p>
            <a:pPr indent="0" lvl="0" marL="0" rtl="0" algn="l">
              <a:spcBef>
                <a:spcPts val="1600"/>
              </a:spcBef>
              <a:spcAft>
                <a:spcPts val="1600"/>
              </a:spcAft>
              <a:buNone/>
            </a:pPr>
            <a:r>
              <a:rPr lang="en"/>
              <a:t>For example, if the incident involves an Application developed by ACME, then it may be </a:t>
            </a:r>
            <a:r>
              <a:rPr lang="en"/>
              <a:t>necessary</a:t>
            </a:r>
            <a:r>
              <a:rPr lang="en"/>
              <a:t> to include a member of the development team during an incident.</a:t>
            </a:r>
            <a:endParaRPr/>
          </a:p>
        </p:txBody>
      </p:sp>
      <p:cxnSp>
        <p:nvCxnSpPr>
          <p:cNvPr id="476" name="Google Shape;476;p7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Phases of Incident Response</a:t>
            </a:r>
            <a:endParaRPr/>
          </a:p>
        </p:txBody>
      </p:sp>
      <p:sp>
        <p:nvSpPr>
          <p:cNvPr id="482" name="Google Shape;482;p78"/>
          <p:cNvSpPr txBox="1"/>
          <p:nvPr>
            <p:ph idx="1" type="body"/>
          </p:nvPr>
        </p:nvSpPr>
        <p:spPr>
          <a:xfrm>
            <a:off x="938500" y="910700"/>
            <a:ext cx="7172100" cy="4127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u="sng"/>
              <a:t>PREPARATION</a:t>
            </a:r>
            <a:endParaRPr/>
          </a:p>
          <a:p>
            <a:pPr indent="0" lvl="0" marL="457200" rtl="0" algn="l">
              <a:spcBef>
                <a:spcPts val="1600"/>
              </a:spcBef>
              <a:spcAft>
                <a:spcPts val="0"/>
              </a:spcAft>
              <a:buNone/>
            </a:pPr>
            <a:r>
              <a:rPr lang="en"/>
              <a:t>Annual Security Awareness Training; Create Governance Policies; Establish Logical Security Controls</a:t>
            </a:r>
            <a:endParaRPr/>
          </a:p>
          <a:p>
            <a:pPr indent="0" lvl="0" marL="0" rtl="0" algn="l">
              <a:spcBef>
                <a:spcPts val="1600"/>
              </a:spcBef>
              <a:spcAft>
                <a:spcPts val="0"/>
              </a:spcAft>
              <a:buNone/>
            </a:pPr>
            <a:r>
              <a:rPr lang="en" u="sng"/>
              <a:t>DETECTION</a:t>
            </a:r>
            <a:endParaRPr/>
          </a:p>
          <a:p>
            <a:pPr indent="0" lvl="0" marL="457200" rtl="0" algn="l">
              <a:spcBef>
                <a:spcPts val="1600"/>
              </a:spcBef>
              <a:spcAft>
                <a:spcPts val="0"/>
              </a:spcAft>
              <a:buNone/>
            </a:pPr>
            <a:r>
              <a:rPr lang="en"/>
              <a:t>Ability to Alert Security Teams to </a:t>
            </a:r>
            <a:r>
              <a:rPr lang="en"/>
              <a:t>Anomalous</a:t>
            </a:r>
            <a:r>
              <a:rPr lang="en"/>
              <a:t> Activity; Training for other employees to proper ticketing of anomalies.</a:t>
            </a:r>
            <a:endParaRPr/>
          </a:p>
          <a:p>
            <a:pPr indent="0" lvl="0" marL="0" rtl="0" algn="l">
              <a:spcBef>
                <a:spcPts val="1600"/>
              </a:spcBef>
              <a:spcAft>
                <a:spcPts val="0"/>
              </a:spcAft>
              <a:buNone/>
            </a:pPr>
            <a:r>
              <a:rPr lang="en" u="sng"/>
              <a:t>ANALYSIS</a:t>
            </a:r>
            <a:endParaRPr u="sng"/>
          </a:p>
          <a:p>
            <a:pPr indent="0" lvl="0" marL="457200" rtl="0" algn="l">
              <a:spcBef>
                <a:spcPts val="1600"/>
              </a:spcBef>
              <a:spcAft>
                <a:spcPts val="0"/>
              </a:spcAft>
              <a:buNone/>
            </a:pPr>
            <a:r>
              <a:rPr lang="en"/>
              <a:t>Determine reality of possible threat; Determine the level of intervention required; Determine mitigation strategy and procedure</a:t>
            </a:r>
            <a:endParaRPr/>
          </a:p>
          <a:p>
            <a:pPr indent="0" lvl="0" marL="0" rtl="0" algn="l">
              <a:spcBef>
                <a:spcPts val="1600"/>
              </a:spcBef>
              <a:spcAft>
                <a:spcPts val="0"/>
              </a:spcAft>
              <a:buNone/>
            </a:pPr>
            <a:r>
              <a:rPr lang="en" u="sng"/>
              <a:t>CONTAINMENT, ERADICATION, RECOVERY</a:t>
            </a:r>
            <a:endParaRPr u="sng"/>
          </a:p>
          <a:p>
            <a:pPr indent="0" lvl="0" marL="457200" rtl="0" algn="l">
              <a:spcBef>
                <a:spcPts val="1600"/>
              </a:spcBef>
              <a:spcAft>
                <a:spcPts val="0"/>
              </a:spcAft>
              <a:buNone/>
            </a:pPr>
            <a:r>
              <a:rPr lang="en"/>
              <a:t>Discover the origin of event; Isolate compromised systems; Begin remediation techniques and collection of evidence</a:t>
            </a:r>
            <a:endParaRPr/>
          </a:p>
          <a:p>
            <a:pPr indent="0" lvl="0" marL="0" rtl="0" algn="l">
              <a:spcBef>
                <a:spcPts val="1600"/>
              </a:spcBef>
              <a:spcAft>
                <a:spcPts val="1600"/>
              </a:spcAft>
              <a:buNone/>
            </a:pPr>
            <a:r>
              <a:t/>
            </a:r>
            <a:endParaRPr u="sng"/>
          </a:p>
        </p:txBody>
      </p:sp>
      <p:cxnSp>
        <p:nvCxnSpPr>
          <p:cNvPr id="483" name="Google Shape;483;p7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Incident Resolution</a:t>
            </a:r>
            <a:endParaRPr/>
          </a:p>
        </p:txBody>
      </p:sp>
      <p:sp>
        <p:nvSpPr>
          <p:cNvPr id="489" name="Google Shape;489;p79"/>
          <p:cNvSpPr txBox="1"/>
          <p:nvPr>
            <p:ph idx="1" type="body"/>
          </p:nvPr>
        </p:nvSpPr>
        <p:spPr>
          <a:xfrm>
            <a:off x="938500" y="1272450"/>
            <a:ext cx="7172100" cy="259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u="sng"/>
              <a:t>POST-INCIDENT ACTIVITIES</a:t>
            </a:r>
            <a:endParaRPr u="sng"/>
          </a:p>
          <a:p>
            <a:pPr indent="0" lvl="0" marL="457200" rtl="0" algn="l">
              <a:spcBef>
                <a:spcPts val="1600"/>
              </a:spcBef>
              <a:spcAft>
                <a:spcPts val="0"/>
              </a:spcAft>
              <a:buNone/>
            </a:pPr>
            <a:r>
              <a:rPr lang="en"/>
              <a:t>Review of the incident meeting conducted by IRM; Compile all documentation, evidence, and logs of the incident for the Incident Summary Report</a:t>
            </a:r>
            <a:endParaRPr/>
          </a:p>
          <a:p>
            <a:pPr indent="0" lvl="0" marL="0" rtl="0" algn="l">
              <a:spcBef>
                <a:spcPts val="1600"/>
              </a:spcBef>
              <a:spcAft>
                <a:spcPts val="0"/>
              </a:spcAft>
              <a:buNone/>
            </a:pPr>
            <a:r>
              <a:rPr lang="en" u="sng"/>
              <a:t>LESSONS LEARNED</a:t>
            </a:r>
            <a:endParaRPr u="sng"/>
          </a:p>
          <a:p>
            <a:pPr indent="0" lvl="0" marL="457200" rtl="0" algn="l">
              <a:spcBef>
                <a:spcPts val="1600"/>
              </a:spcBef>
              <a:spcAft>
                <a:spcPts val="0"/>
              </a:spcAft>
              <a:buNone/>
            </a:pPr>
            <a:r>
              <a:rPr lang="en"/>
              <a:t>IRM will meet with ACME Administrators and discuss the event in detail; Determine appropriate actions needed to increase effectiveness of current Incident Response Policies and Procedures; Draft an Improvement Plan with Plans of Actions and Milestones</a:t>
            </a:r>
            <a:endParaRPr/>
          </a:p>
          <a:p>
            <a:pPr indent="0" lvl="0" marL="0" rtl="0" algn="l">
              <a:spcBef>
                <a:spcPts val="1600"/>
              </a:spcBef>
              <a:spcAft>
                <a:spcPts val="1600"/>
              </a:spcAft>
              <a:buNone/>
            </a:pPr>
            <a:r>
              <a:t/>
            </a:r>
            <a:endParaRPr u="sng"/>
          </a:p>
        </p:txBody>
      </p:sp>
      <p:cxnSp>
        <p:nvCxnSpPr>
          <p:cNvPr id="490" name="Google Shape;490;p7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0"/>
          <p:cNvSpPr txBox="1"/>
          <p:nvPr>
            <p:ph type="title"/>
          </p:nvPr>
        </p:nvSpPr>
        <p:spPr>
          <a:xfrm>
            <a:off x="3762677" y="3177750"/>
            <a:ext cx="42840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OSINT</a:t>
            </a:r>
            <a:endParaRPr/>
          </a:p>
        </p:txBody>
      </p:sp>
      <p:sp>
        <p:nvSpPr>
          <p:cNvPr id="496" name="Google Shape;496;p8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04.1</a:t>
            </a:r>
            <a:endParaRPr/>
          </a:p>
        </p:txBody>
      </p:sp>
      <p:sp>
        <p:nvSpPr>
          <p:cNvPr id="497" name="Google Shape;497;p8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 creation to reduce disclosure of information</a:t>
            </a:r>
            <a:endParaRPr/>
          </a:p>
        </p:txBody>
      </p:sp>
      <p:cxnSp>
        <p:nvCxnSpPr>
          <p:cNvPr id="498" name="Google Shape;498;p80"/>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81"/>
          <p:cNvSpPr txBox="1"/>
          <p:nvPr>
            <p:ph idx="1" type="subTitle"/>
          </p:nvPr>
        </p:nvSpPr>
        <p:spPr>
          <a:xfrm>
            <a:off x="5318400" y="1774200"/>
            <a:ext cx="3576300" cy="27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clear guidelines regarding what employees can and cannot access, significant risk may be encountered.</a:t>
            </a:r>
            <a:endParaRPr/>
          </a:p>
        </p:txBody>
      </p:sp>
      <p:sp>
        <p:nvSpPr>
          <p:cNvPr id="504" name="Google Shape;504;p8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and Personal Internet Usage Policy</a:t>
            </a:r>
            <a:endParaRPr/>
          </a:p>
        </p:txBody>
      </p:sp>
      <p:cxnSp>
        <p:nvCxnSpPr>
          <p:cNvPr id="505" name="Google Shape;505;p8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506" name="Google Shape;506;p81"/>
          <p:cNvGrpSpPr/>
          <p:nvPr/>
        </p:nvGrpSpPr>
        <p:grpSpPr>
          <a:xfrm>
            <a:off x="1092354" y="1558185"/>
            <a:ext cx="3576272" cy="2727969"/>
            <a:chOff x="238125" y="1973675"/>
            <a:chExt cx="2558775" cy="1951825"/>
          </a:xfrm>
        </p:grpSpPr>
        <p:sp>
          <p:nvSpPr>
            <p:cNvPr id="507" name="Google Shape;507;p81"/>
            <p:cNvSpPr/>
            <p:nvPr/>
          </p:nvSpPr>
          <p:spPr>
            <a:xfrm>
              <a:off x="325550" y="2055000"/>
              <a:ext cx="2386075" cy="1459975"/>
            </a:xfrm>
            <a:custGeom>
              <a:rect b="b" l="l" r="r" t="t"/>
              <a:pathLst>
                <a:path extrusionOk="0" h="58399" w="95443">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1"/>
            <p:cNvSpPr/>
            <p:nvPr/>
          </p:nvSpPr>
          <p:spPr>
            <a:xfrm>
              <a:off x="1075325" y="3589700"/>
              <a:ext cx="884075" cy="335800"/>
            </a:xfrm>
            <a:custGeom>
              <a:rect b="b" l="l" r="r" t="t"/>
              <a:pathLst>
                <a:path extrusionOk="0" h="13432" w="35363">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1"/>
            <p:cNvSpPr/>
            <p:nvPr/>
          </p:nvSpPr>
          <p:spPr>
            <a:xfrm>
              <a:off x="238125" y="1973675"/>
              <a:ext cx="2558775" cy="1623600"/>
            </a:xfrm>
            <a:custGeom>
              <a:rect b="b" l="l" r="r" t="t"/>
              <a:pathLst>
                <a:path extrusionOk="0" h="64944" w="102351">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1"/>
            <p:cNvSpPr/>
            <p:nvPr/>
          </p:nvSpPr>
          <p:spPr>
            <a:xfrm>
              <a:off x="255425" y="1991200"/>
              <a:ext cx="2524175" cy="1588500"/>
            </a:xfrm>
            <a:custGeom>
              <a:rect b="b" l="l" r="r" t="t"/>
              <a:pathLst>
                <a:path extrusionOk="0" h="63540" w="100967">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1"/>
            <p:cNvSpPr/>
            <p:nvPr/>
          </p:nvSpPr>
          <p:spPr>
            <a:xfrm>
              <a:off x="1091150" y="3888075"/>
              <a:ext cx="856825" cy="25"/>
            </a:xfrm>
            <a:custGeom>
              <a:rect b="b" l="l" r="r" t="t"/>
              <a:pathLst>
                <a:path extrusionOk="0" h="1" w="34273">
                  <a:moveTo>
                    <a:pt x="1" y="0"/>
                  </a:moveTo>
                  <a:lnTo>
                    <a:pt x="34272"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1"/>
            <p:cNvSpPr/>
            <p:nvPr/>
          </p:nvSpPr>
          <p:spPr>
            <a:xfrm>
              <a:off x="1091125" y="3881600"/>
              <a:ext cx="856850" cy="12925"/>
            </a:xfrm>
            <a:custGeom>
              <a:rect b="b" l="l" r="r" t="t"/>
              <a:pathLst>
                <a:path extrusionOk="0" h="517" w="34274">
                  <a:moveTo>
                    <a:pt x="0" y="1"/>
                  </a:moveTo>
                  <a:lnTo>
                    <a:pt x="0" y="516"/>
                  </a:lnTo>
                  <a:lnTo>
                    <a:pt x="34273" y="516"/>
                  </a:lnTo>
                  <a:lnTo>
                    <a:pt x="342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3" name="Google Shape;513;p81"/>
          <p:cNvPicPr preferRelativeResize="0"/>
          <p:nvPr/>
        </p:nvPicPr>
        <p:blipFill>
          <a:blip r:embed="rId4">
            <a:alphaModFix/>
          </a:blip>
          <a:stretch>
            <a:fillRect/>
          </a:stretch>
        </p:blipFill>
        <p:spPr>
          <a:xfrm>
            <a:off x="1231775" y="1694025"/>
            <a:ext cx="3284501" cy="2001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Hazards</a:t>
            </a:r>
            <a:endParaRPr/>
          </a:p>
          <a:p>
            <a:pPr indent="0" lvl="0" marL="0" rtl="0" algn="l">
              <a:spcBef>
                <a:spcPts val="0"/>
              </a:spcBef>
              <a:spcAft>
                <a:spcPts val="0"/>
              </a:spcAft>
              <a:buNone/>
            </a:pPr>
            <a:r>
              <a:rPr lang="en"/>
              <a:t>	</a:t>
            </a:r>
            <a:endParaRPr/>
          </a:p>
        </p:txBody>
      </p:sp>
      <p:cxnSp>
        <p:nvCxnSpPr>
          <p:cNvPr id="519" name="Google Shape;519;p8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20" name="Google Shape;520;p82"/>
          <p:cNvSpPr txBox="1"/>
          <p:nvPr>
            <p:ph idx="4294967295" type="body"/>
          </p:nvPr>
        </p:nvSpPr>
        <p:spPr>
          <a:xfrm>
            <a:off x="869775" y="983725"/>
            <a:ext cx="3807000" cy="57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Without clear cut guidelines, the organization runs the risk of the following attacks:</a:t>
            </a:r>
            <a:endParaRPr sz="1200">
              <a:solidFill>
                <a:schemeClr val="lt1"/>
              </a:solidFill>
            </a:endParaRPr>
          </a:p>
        </p:txBody>
      </p:sp>
      <p:sp>
        <p:nvSpPr>
          <p:cNvPr id="521" name="Google Shape;521;p82"/>
          <p:cNvSpPr txBox="1"/>
          <p:nvPr/>
        </p:nvSpPr>
        <p:spPr>
          <a:xfrm>
            <a:off x="1096500" y="1557325"/>
            <a:ext cx="6951000" cy="319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Phishing/</a:t>
            </a:r>
            <a:r>
              <a:rPr lang="en">
                <a:solidFill>
                  <a:schemeClr val="lt1"/>
                </a:solidFill>
                <a:latin typeface="Montserrat"/>
                <a:ea typeface="Montserrat"/>
                <a:cs typeface="Montserrat"/>
                <a:sym typeface="Montserrat"/>
              </a:rPr>
              <a:t>Spear Phishing</a:t>
            </a:r>
            <a:endParaRPr>
              <a:solidFill>
                <a:schemeClr val="lt1"/>
              </a:solidFill>
              <a:latin typeface="Montserrat"/>
              <a:ea typeface="Montserrat"/>
              <a:cs typeface="Montserrat"/>
              <a:sym typeface="Montserrat"/>
            </a:endParaRPr>
          </a:p>
          <a:p>
            <a:pPr indent="0" lvl="0" marL="457200" rtl="0" algn="l">
              <a:spcBef>
                <a:spcPts val="1000"/>
              </a:spcBef>
              <a:spcAft>
                <a:spcPts val="0"/>
              </a:spcAft>
              <a:buNone/>
            </a:pPr>
            <a:r>
              <a:rPr lang="en">
                <a:solidFill>
                  <a:schemeClr val="lt1"/>
                </a:solidFill>
                <a:latin typeface="Montserrat"/>
                <a:ea typeface="Montserrat"/>
                <a:cs typeface="Montserrat"/>
                <a:sym typeface="Montserrat"/>
              </a:rPr>
              <a:t>These types of email-based (or social media messenger-based) attacks can be used to harvest credentials and gain access to company data.</a:t>
            </a:r>
            <a:endParaRPr>
              <a:solidFill>
                <a:schemeClr val="lt1"/>
              </a:solidFill>
              <a:latin typeface="Montserrat"/>
              <a:ea typeface="Montserrat"/>
              <a:cs typeface="Montserrat"/>
              <a:sym typeface="Montserrat"/>
            </a:endParaRPr>
          </a:p>
          <a:p>
            <a:pPr indent="0" lvl="0" marL="0" rtl="0" algn="l">
              <a:spcBef>
                <a:spcPts val="1000"/>
              </a:spcBef>
              <a:spcAft>
                <a:spcPts val="0"/>
              </a:spcAft>
              <a:buNone/>
            </a:pPr>
            <a:r>
              <a:rPr lang="en">
                <a:solidFill>
                  <a:schemeClr val="lt1"/>
                </a:solidFill>
                <a:latin typeface="Montserrat"/>
                <a:ea typeface="Montserrat"/>
                <a:cs typeface="Montserrat"/>
                <a:sym typeface="Montserrat"/>
              </a:rPr>
              <a:t>Social Engineering</a:t>
            </a:r>
            <a:endParaRPr>
              <a:solidFill>
                <a:schemeClr val="lt1"/>
              </a:solidFill>
              <a:latin typeface="Montserrat"/>
              <a:ea typeface="Montserrat"/>
              <a:cs typeface="Montserrat"/>
              <a:sym typeface="Montserrat"/>
            </a:endParaRPr>
          </a:p>
          <a:p>
            <a:pPr indent="0" lvl="0" marL="457200" rtl="0" algn="l">
              <a:spcBef>
                <a:spcPts val="1000"/>
              </a:spcBef>
              <a:spcAft>
                <a:spcPts val="0"/>
              </a:spcAft>
              <a:buNone/>
            </a:pPr>
            <a:r>
              <a:rPr lang="en">
                <a:solidFill>
                  <a:schemeClr val="lt1"/>
                </a:solidFill>
                <a:latin typeface="Montserrat"/>
                <a:ea typeface="Montserrat"/>
                <a:cs typeface="Montserrat"/>
                <a:sym typeface="Montserrat"/>
              </a:rPr>
              <a:t>Attackers can manipulate publicly available data such as information posted on social media sites to exploit trust and attack the organization.</a:t>
            </a:r>
            <a:endParaRPr>
              <a:solidFill>
                <a:schemeClr val="lt1"/>
              </a:solidFill>
              <a:latin typeface="Montserrat"/>
              <a:ea typeface="Montserrat"/>
              <a:cs typeface="Montserrat"/>
              <a:sym typeface="Montserrat"/>
            </a:endParaRPr>
          </a:p>
          <a:p>
            <a:pPr indent="0" lvl="0" marL="0" rtl="0" algn="l">
              <a:spcBef>
                <a:spcPts val="1000"/>
              </a:spcBef>
              <a:spcAft>
                <a:spcPts val="0"/>
              </a:spcAft>
              <a:buNone/>
            </a:pPr>
            <a:r>
              <a:rPr lang="en">
                <a:solidFill>
                  <a:schemeClr val="lt1"/>
                </a:solidFill>
                <a:latin typeface="Montserrat"/>
                <a:ea typeface="Montserrat"/>
                <a:cs typeface="Montserrat"/>
                <a:sym typeface="Montserrat"/>
              </a:rPr>
              <a:t>Web Application Attacks</a:t>
            </a:r>
            <a:endParaRPr>
              <a:solidFill>
                <a:schemeClr val="lt1"/>
              </a:solidFill>
              <a:latin typeface="Montserrat"/>
              <a:ea typeface="Montserrat"/>
              <a:cs typeface="Montserrat"/>
              <a:sym typeface="Montserrat"/>
            </a:endParaRPr>
          </a:p>
          <a:p>
            <a:pPr indent="0" lvl="0" marL="457200" rtl="0" algn="l">
              <a:spcBef>
                <a:spcPts val="1000"/>
              </a:spcBef>
              <a:spcAft>
                <a:spcPts val="1000"/>
              </a:spcAft>
              <a:buNone/>
            </a:pPr>
            <a:r>
              <a:rPr lang="en">
                <a:solidFill>
                  <a:schemeClr val="lt1"/>
                </a:solidFill>
                <a:latin typeface="Montserrat"/>
                <a:ea typeface="Montserrat"/>
                <a:cs typeface="Montserrat"/>
                <a:sym typeface="Montserrat"/>
              </a:rPr>
              <a:t>Attackers exploit vulnerabilities in a web application’s code to execute their own code in a client’s browser, or to hijack a connection to a specific site.</a:t>
            </a:r>
            <a:endParaRPr>
              <a:solidFill>
                <a:schemeClr val="lt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Immediate Solution</a:t>
            </a:r>
            <a:endParaRPr/>
          </a:p>
        </p:txBody>
      </p:sp>
      <p:sp>
        <p:nvSpPr>
          <p:cNvPr id="527" name="Google Shape;527;p83"/>
          <p:cNvSpPr txBox="1"/>
          <p:nvPr>
            <p:ph idx="1" type="body"/>
          </p:nvPr>
        </p:nvSpPr>
        <p:spPr>
          <a:xfrm>
            <a:off x="938500" y="1211050"/>
            <a:ext cx="7071900" cy="305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Introduce a company-wide policy for social media use and personal use of the internet on corporate-owned devices, and for personal devices at work. </a:t>
            </a:r>
            <a:endParaRPr/>
          </a:p>
          <a:p>
            <a:pPr indent="-317500" lvl="0" marL="457200" rtl="0" algn="l">
              <a:spcBef>
                <a:spcPts val="1600"/>
              </a:spcBef>
              <a:spcAft>
                <a:spcPts val="0"/>
              </a:spcAft>
              <a:buSzPts val="1400"/>
              <a:buChar char="❖"/>
            </a:pPr>
            <a:r>
              <a:rPr lang="en"/>
              <a:t>Develop policies to control access to the company network and what can be accessed on a given network.</a:t>
            </a:r>
            <a:endParaRPr/>
          </a:p>
          <a:p>
            <a:pPr indent="-317500" lvl="0" marL="457200" rtl="0" algn="l">
              <a:spcBef>
                <a:spcPts val="1000"/>
              </a:spcBef>
              <a:spcAft>
                <a:spcPts val="0"/>
              </a:spcAft>
              <a:buSzPts val="1400"/>
              <a:buChar char="❖"/>
            </a:pPr>
            <a:r>
              <a:rPr lang="en"/>
              <a:t>Acceptable use policies for  personal devices and company owned devices</a:t>
            </a:r>
            <a:endParaRPr/>
          </a:p>
          <a:p>
            <a:pPr indent="-317500" lvl="0" marL="457200" rtl="0" algn="l">
              <a:spcBef>
                <a:spcPts val="1000"/>
              </a:spcBef>
              <a:spcAft>
                <a:spcPts val="0"/>
              </a:spcAft>
              <a:buSzPts val="1400"/>
              <a:buChar char="❖"/>
            </a:pPr>
            <a:r>
              <a:rPr lang="en"/>
              <a:t>Application whitelisting and blacklisting.</a:t>
            </a:r>
            <a:endParaRPr/>
          </a:p>
          <a:p>
            <a:pPr indent="-317500" lvl="0" marL="457200" rtl="0" algn="l">
              <a:spcBef>
                <a:spcPts val="1000"/>
              </a:spcBef>
              <a:spcAft>
                <a:spcPts val="0"/>
              </a:spcAft>
              <a:buSzPts val="1400"/>
              <a:buChar char="❖"/>
            </a:pPr>
            <a:r>
              <a:rPr lang="en"/>
              <a:t>Create and disseminate guidelines for posting on social media about ACME.</a:t>
            </a:r>
            <a:endParaRPr/>
          </a:p>
          <a:p>
            <a:pPr indent="-317500" lvl="0" marL="457200" rtl="0" algn="l">
              <a:spcBef>
                <a:spcPts val="1000"/>
              </a:spcBef>
              <a:spcAft>
                <a:spcPts val="1000"/>
              </a:spcAft>
              <a:buSzPts val="1400"/>
              <a:buChar char="❖"/>
            </a:pPr>
            <a:r>
              <a:rPr lang="en"/>
              <a:t>Security Awareness training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4"/>
          <p:cNvSpPr txBox="1"/>
          <p:nvPr>
            <p:ph type="ctrTitle"/>
          </p:nvPr>
        </p:nvSpPr>
        <p:spPr>
          <a:xfrm>
            <a:off x="4285500" y="2832875"/>
            <a:ext cx="3657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Q&amp;A</a:t>
            </a:r>
            <a:endParaRPr/>
          </a:p>
        </p:txBody>
      </p:sp>
      <p:sp>
        <p:nvSpPr>
          <p:cNvPr id="533" name="Google Shape;533;p84"/>
          <p:cNvSpPr txBox="1"/>
          <p:nvPr>
            <p:ph idx="1" type="subTitle"/>
          </p:nvPr>
        </p:nvSpPr>
        <p:spPr>
          <a:xfrm>
            <a:off x="4144050" y="3379075"/>
            <a:ext cx="394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 Comments and Concerns</a:t>
            </a:r>
            <a:endParaRPr/>
          </a:p>
        </p:txBody>
      </p:sp>
      <p:sp>
        <p:nvSpPr>
          <p:cNvPr id="534" name="Google Shape;534;p84"/>
          <p:cNvSpPr txBox="1"/>
          <p:nvPr/>
        </p:nvSpPr>
        <p:spPr>
          <a:xfrm>
            <a:off x="3959250" y="582675"/>
            <a:ext cx="44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lt1"/>
              </a:solidFill>
              <a:latin typeface="Montserrat"/>
              <a:ea typeface="Montserrat"/>
              <a:cs typeface="Montserrat"/>
              <a:sym typeface="Montserrat"/>
            </a:endParaRPr>
          </a:p>
        </p:txBody>
      </p:sp>
      <p:sp>
        <p:nvSpPr>
          <p:cNvPr id="535" name="Google Shape;535;p84"/>
          <p:cNvSpPr txBox="1"/>
          <p:nvPr/>
        </p:nvSpPr>
        <p:spPr>
          <a:xfrm>
            <a:off x="4118825" y="4088675"/>
            <a:ext cx="445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9" name="Shape 539"/>
        <p:cNvGrpSpPr/>
        <p:nvPr/>
      </p:nvGrpSpPr>
      <p:grpSpPr>
        <a:xfrm>
          <a:off x="0" y="0"/>
          <a:ext cx="0" cy="0"/>
          <a:chOff x="0" y="0"/>
          <a:chExt cx="0" cy="0"/>
        </a:xfrm>
      </p:grpSpPr>
      <p:pic>
        <p:nvPicPr>
          <p:cNvPr id="540" name="Google Shape;540;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Happened?</a:t>
            </a:r>
            <a:endParaRPr/>
          </a:p>
        </p:txBody>
      </p:sp>
      <p:sp>
        <p:nvSpPr>
          <p:cNvPr id="206" name="Google Shape;206;p42"/>
          <p:cNvSpPr txBox="1"/>
          <p:nvPr>
            <p:ph idx="1" type="body"/>
          </p:nvPr>
        </p:nvSpPr>
        <p:spPr>
          <a:xfrm>
            <a:off x="938500" y="976650"/>
            <a:ext cx="4698300" cy="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logs over the last month we noted several attack vectors and exploits that may have been used by the attackers. Some of which are known vulnerabilities.  These include:</a:t>
            </a:r>
            <a:endParaRPr/>
          </a:p>
          <a:p>
            <a:pPr indent="0" lvl="0" marL="0" rtl="0" algn="l">
              <a:spcBef>
                <a:spcPts val="0"/>
              </a:spcBef>
              <a:spcAft>
                <a:spcPts val="1600"/>
              </a:spcAft>
              <a:buNone/>
            </a:pPr>
            <a:r>
              <a:t/>
            </a:r>
            <a:endParaRPr/>
          </a:p>
        </p:txBody>
      </p:sp>
      <p:cxnSp>
        <p:nvCxnSpPr>
          <p:cNvPr id="207" name="Google Shape;207;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8" name="Google Shape;208;p42"/>
          <p:cNvSpPr txBox="1"/>
          <p:nvPr/>
        </p:nvSpPr>
        <p:spPr>
          <a:xfrm>
            <a:off x="1061125" y="1792650"/>
            <a:ext cx="6246600" cy="2614200"/>
          </a:xfrm>
          <a:prstGeom prst="rect">
            <a:avLst/>
          </a:prstGeom>
          <a:noFill/>
          <a:ln>
            <a:noFill/>
          </a:ln>
        </p:spPr>
        <p:txBody>
          <a:bodyPr anchorCtr="0" anchor="t" bIns="91425" lIns="91425" spcFirstLastPara="1" rIns="91425" wrap="square" tIns="91425">
            <a:spAutoFit/>
          </a:bodyPr>
          <a:lstStyle/>
          <a:p>
            <a:pPr indent="-301625" lvl="0" marL="457200" rtl="0" algn="l">
              <a:spcBef>
                <a:spcPts val="100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From ACME’s </a:t>
            </a:r>
            <a:r>
              <a:rPr lang="en" sz="1150">
                <a:solidFill>
                  <a:schemeClr val="lt1"/>
                </a:solidFill>
                <a:latin typeface="Montserrat"/>
                <a:ea typeface="Montserrat"/>
                <a:cs typeface="Montserrat"/>
                <a:sym typeface="Montserrat"/>
              </a:rPr>
              <a:t>Intrusion Detection System (IDS)</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Evidence of spyware detected</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Evidence of a ping sweep or port scan</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Unknown External and Outbound Connections via SSH and FTP</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Failed IPv6 message connections to other workstations</a:t>
            </a:r>
            <a:endParaRPr sz="1150">
              <a:solidFill>
                <a:schemeClr val="lt1"/>
              </a:solidFill>
              <a:latin typeface="Montserrat"/>
              <a:ea typeface="Montserrat"/>
              <a:cs typeface="Montserrat"/>
              <a:sym typeface="Montserrat"/>
            </a:endParaRPr>
          </a:p>
          <a:p>
            <a:pPr indent="-301625" lvl="0" marL="457200" rtl="0" algn="l">
              <a:spcBef>
                <a:spcPts val="100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From ACME’s Firewall</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Evidence of HTTP Header Injection leading to possible Cross-Site Scripting</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Cross-Site Scripting on the Outlook Web Access (OWA) client</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Evidence of Directory Traversal</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Evidence of a GET request Buffer Overflow on the SENKAS Kolibri Web Server 2.0.</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Evidence of the execution of Shell Code</a:t>
            </a:r>
            <a:endParaRPr sz="115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3"/>
          <p:cNvSpPr txBox="1"/>
          <p:nvPr>
            <p:ph idx="1" type="body"/>
          </p:nvPr>
        </p:nvSpPr>
        <p:spPr>
          <a:xfrm>
            <a:off x="5747300" y="574225"/>
            <a:ext cx="3252000" cy="12930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200">
                <a:solidFill>
                  <a:schemeClr val="lt1"/>
                </a:solidFill>
              </a:rPr>
              <a:t>Once exploited it appears that the attackers utilized the FU Rootkit - a </a:t>
            </a:r>
            <a:r>
              <a:rPr lang="en" sz="1200">
                <a:solidFill>
                  <a:schemeClr val="lt1"/>
                </a:solidFill>
              </a:rPr>
              <a:t>kernel</a:t>
            </a:r>
            <a:r>
              <a:rPr lang="en" sz="1200">
                <a:solidFill>
                  <a:schemeClr val="lt1"/>
                </a:solidFill>
              </a:rPr>
              <a:t> based malicious software that allowed for persistent privileged access that can change kernel data structures to hide itself.</a:t>
            </a:r>
            <a:endParaRPr sz="1200">
              <a:solidFill>
                <a:schemeClr val="lt1"/>
              </a:solidFill>
            </a:endParaRPr>
          </a:p>
        </p:txBody>
      </p:sp>
      <p:pic>
        <p:nvPicPr>
          <p:cNvPr id="214" name="Google Shape;214;p43"/>
          <p:cNvPicPr preferRelativeResize="0"/>
          <p:nvPr/>
        </p:nvPicPr>
        <p:blipFill>
          <a:blip r:embed="rId3">
            <a:alphaModFix/>
          </a:blip>
          <a:stretch>
            <a:fillRect/>
          </a:stretch>
        </p:blipFill>
        <p:spPr>
          <a:xfrm>
            <a:off x="110975" y="574225"/>
            <a:ext cx="5253200" cy="706075"/>
          </a:xfrm>
          <a:prstGeom prst="rect">
            <a:avLst/>
          </a:prstGeom>
          <a:noFill/>
          <a:ln>
            <a:noFill/>
          </a:ln>
          <a:effectLst>
            <a:outerShdw blurRad="514350" rotWithShape="0" algn="bl" dir="6240000" dist="180975">
              <a:srgbClr val="000000">
                <a:alpha val="62000"/>
              </a:srgbClr>
            </a:outerShdw>
          </a:effectLst>
        </p:spPr>
      </p:pic>
      <p:pic>
        <p:nvPicPr>
          <p:cNvPr id="215" name="Google Shape;215;p43"/>
          <p:cNvPicPr preferRelativeResize="0"/>
          <p:nvPr/>
        </p:nvPicPr>
        <p:blipFill rotWithShape="1">
          <a:blip r:embed="rId4">
            <a:alphaModFix/>
          </a:blip>
          <a:srcRect b="30977" l="0" r="0" t="0"/>
          <a:stretch/>
        </p:blipFill>
        <p:spPr>
          <a:xfrm>
            <a:off x="1881825" y="2283937"/>
            <a:ext cx="5380349" cy="1163150"/>
          </a:xfrm>
          <a:prstGeom prst="rect">
            <a:avLst/>
          </a:prstGeom>
          <a:noFill/>
          <a:ln>
            <a:noFill/>
          </a:ln>
          <a:effectLst>
            <a:outerShdw blurRad="514350" rotWithShape="0" algn="bl" dir="6240000" dist="180975">
              <a:srgbClr val="000000">
                <a:alpha val="62000"/>
              </a:srgbClr>
            </a:outerShdw>
          </a:effectLst>
        </p:spPr>
      </p:pic>
      <p:sp>
        <p:nvSpPr>
          <p:cNvPr id="216" name="Google Shape;216;p43"/>
          <p:cNvSpPr txBox="1"/>
          <p:nvPr>
            <p:ph idx="1" type="body"/>
          </p:nvPr>
        </p:nvSpPr>
        <p:spPr>
          <a:xfrm>
            <a:off x="2350350" y="3863800"/>
            <a:ext cx="4443300" cy="738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200">
                <a:solidFill>
                  <a:schemeClr val="lt1"/>
                </a:solidFill>
              </a:rPr>
              <a:t>There was also evidence in a directory name /private of a possible future ransomware attack using the WannaCry Ransomware. </a:t>
            </a:r>
            <a:endParaRPr sz="1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4"/>
          <p:cNvSpPr txBox="1"/>
          <p:nvPr/>
        </p:nvSpPr>
        <p:spPr>
          <a:xfrm>
            <a:off x="938500" y="4055600"/>
            <a:ext cx="70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222" name="Google Shape;222;p44"/>
          <p:cNvPicPr preferRelativeResize="0"/>
          <p:nvPr/>
        </p:nvPicPr>
        <p:blipFill>
          <a:blip r:embed="rId3">
            <a:alphaModFix/>
          </a:blip>
          <a:stretch>
            <a:fillRect/>
          </a:stretch>
        </p:blipFill>
        <p:spPr>
          <a:xfrm>
            <a:off x="241225" y="322625"/>
            <a:ext cx="4498576" cy="2415650"/>
          </a:xfrm>
          <a:prstGeom prst="rect">
            <a:avLst/>
          </a:prstGeom>
          <a:noFill/>
          <a:ln>
            <a:noFill/>
          </a:ln>
          <a:effectLst>
            <a:outerShdw blurRad="614363" rotWithShape="0" algn="bl" dir="5400000" dist="123825">
              <a:srgbClr val="000000">
                <a:alpha val="50000"/>
              </a:srgbClr>
            </a:outerShdw>
          </a:effectLst>
        </p:spPr>
      </p:pic>
      <p:pic>
        <p:nvPicPr>
          <p:cNvPr id="223" name="Google Shape;223;p44"/>
          <p:cNvPicPr preferRelativeResize="0"/>
          <p:nvPr/>
        </p:nvPicPr>
        <p:blipFill>
          <a:blip r:embed="rId4">
            <a:alphaModFix/>
          </a:blip>
          <a:stretch>
            <a:fillRect/>
          </a:stretch>
        </p:blipFill>
        <p:spPr>
          <a:xfrm>
            <a:off x="1657775" y="3542888"/>
            <a:ext cx="5828450" cy="1425625"/>
          </a:xfrm>
          <a:prstGeom prst="rect">
            <a:avLst/>
          </a:prstGeom>
          <a:noFill/>
          <a:ln>
            <a:noFill/>
          </a:ln>
          <a:effectLst>
            <a:outerShdw blurRad="485775" rotWithShape="0" algn="bl" dir="5400000" dist="161925">
              <a:srgbClr val="000000">
                <a:alpha val="50000"/>
              </a:srgbClr>
            </a:outerShdw>
          </a:effectLst>
        </p:spPr>
      </p:pic>
      <p:sp>
        <p:nvSpPr>
          <p:cNvPr id="224" name="Google Shape;224;p44"/>
          <p:cNvSpPr txBox="1"/>
          <p:nvPr>
            <p:ph idx="4294967295" type="body"/>
          </p:nvPr>
        </p:nvSpPr>
        <p:spPr>
          <a:xfrm>
            <a:off x="4988075" y="689975"/>
            <a:ext cx="3707700" cy="2052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Additional investigation into our endpoints we discovered some suspicious files in the downloads folder of our Windows10 Machines. These files also appeared on the SMB file share (which may have been how they were distributed).</a:t>
            </a:r>
            <a:endParaRPr sz="1200">
              <a:solidFill>
                <a:schemeClr val="lt1"/>
              </a:solidFill>
            </a:endParaRPr>
          </a:p>
          <a:p>
            <a:pPr indent="0" lvl="0" marL="0" rtl="0" algn="l">
              <a:spcBef>
                <a:spcPts val="1600"/>
              </a:spcBef>
              <a:spcAft>
                <a:spcPts val="1600"/>
              </a:spcAft>
              <a:buNone/>
            </a:pPr>
            <a:r>
              <a:rPr lang="en" sz="1200">
                <a:solidFill>
                  <a:schemeClr val="lt1"/>
                </a:solidFill>
              </a:rPr>
              <a:t>According to virustotal the file jSpy.jar is a malicious file flagged as a Trojan and potential backdoor.</a:t>
            </a:r>
            <a:endParaRPr sz="1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Immediate Remediations</a:t>
            </a:r>
            <a:endParaRPr/>
          </a:p>
        </p:txBody>
      </p:sp>
      <p:sp>
        <p:nvSpPr>
          <p:cNvPr id="230" name="Google Shape;230;p45"/>
          <p:cNvSpPr txBox="1"/>
          <p:nvPr>
            <p:ph idx="1" type="body"/>
          </p:nvPr>
        </p:nvSpPr>
        <p:spPr>
          <a:xfrm>
            <a:off x="938500" y="976650"/>
            <a:ext cx="4698300" cy="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presence of a rootkit means that attackers will have constant </a:t>
            </a:r>
            <a:r>
              <a:rPr lang="en"/>
              <a:t>privileged</a:t>
            </a:r>
            <a:r>
              <a:rPr lang="en"/>
              <a:t> access to the system.  This is critical security risk and must be dealt with quickly.</a:t>
            </a:r>
            <a:endParaRPr/>
          </a:p>
          <a:p>
            <a:pPr indent="0" lvl="0" marL="0" rtl="0" algn="l">
              <a:spcBef>
                <a:spcPts val="0"/>
              </a:spcBef>
              <a:spcAft>
                <a:spcPts val="1600"/>
              </a:spcAft>
              <a:buNone/>
            </a:pPr>
            <a:r>
              <a:t/>
            </a:r>
            <a:endParaRPr/>
          </a:p>
        </p:txBody>
      </p:sp>
      <p:cxnSp>
        <p:nvCxnSpPr>
          <p:cNvPr id="231" name="Google Shape;231;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2" name="Google Shape;232;p45"/>
          <p:cNvSpPr txBox="1"/>
          <p:nvPr/>
        </p:nvSpPr>
        <p:spPr>
          <a:xfrm>
            <a:off x="938500" y="1701150"/>
            <a:ext cx="6246600" cy="317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lt1"/>
                </a:solidFill>
                <a:latin typeface="Montserrat"/>
                <a:ea typeface="Montserrat"/>
                <a:cs typeface="Montserrat"/>
                <a:sym typeface="Montserrat"/>
              </a:rPr>
              <a:t>Unfortunately</a:t>
            </a:r>
            <a:r>
              <a:rPr lang="en" sz="1150">
                <a:solidFill>
                  <a:schemeClr val="lt1"/>
                </a:solidFill>
                <a:latin typeface="Montserrat"/>
                <a:ea typeface="Montserrat"/>
                <a:cs typeface="Montserrat"/>
                <a:sym typeface="Montserrat"/>
              </a:rPr>
              <a:t> the only true way to make sure that a rootkit or backdoor is completely removed from a system is to reformat the hard drive and reinstall the operating system.  This means that to secure our network we must:</a:t>
            </a:r>
            <a:endParaRPr sz="115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AutoNum type="arabicPeriod"/>
            </a:pPr>
            <a:r>
              <a:rPr lang="en" sz="1150">
                <a:solidFill>
                  <a:schemeClr val="lt1"/>
                </a:solidFill>
                <a:latin typeface="Montserrat"/>
                <a:ea typeface="Montserrat"/>
                <a:cs typeface="Montserrat"/>
                <a:sym typeface="Montserrat"/>
              </a:rPr>
              <a:t>Immediately Remove the infected system from the network and isolate it</a:t>
            </a:r>
            <a:endParaRPr sz="1150">
              <a:solidFill>
                <a:schemeClr val="lt1"/>
              </a:solidFill>
              <a:latin typeface="Montserrat"/>
              <a:ea typeface="Montserrat"/>
              <a:cs typeface="Montserrat"/>
              <a:sym typeface="Montserrat"/>
            </a:endParaRPr>
          </a:p>
          <a:p>
            <a:pPr indent="-301625" lvl="0" marL="457200" rtl="0" algn="l">
              <a:spcBef>
                <a:spcPts val="1000"/>
              </a:spcBef>
              <a:spcAft>
                <a:spcPts val="0"/>
              </a:spcAft>
              <a:buClr>
                <a:schemeClr val="lt1"/>
              </a:buClr>
              <a:buSzPts val="1150"/>
              <a:buFont typeface="Montserrat"/>
              <a:buAutoNum type="arabicPeriod"/>
            </a:pPr>
            <a:r>
              <a:rPr lang="en" sz="1150">
                <a:solidFill>
                  <a:schemeClr val="lt1"/>
                </a:solidFill>
                <a:latin typeface="Montserrat"/>
                <a:ea typeface="Montserrat"/>
                <a:cs typeface="Montserrat"/>
                <a:sym typeface="Montserrat"/>
              </a:rPr>
              <a:t>If necessary, only backup important documents and datafiles to a CD or Tape.  External drives may become compromised by the rootkit simply by being plugged in</a:t>
            </a:r>
            <a:endParaRPr sz="1150">
              <a:solidFill>
                <a:schemeClr val="lt1"/>
              </a:solidFill>
              <a:latin typeface="Montserrat"/>
              <a:ea typeface="Montserrat"/>
              <a:cs typeface="Montserrat"/>
              <a:sym typeface="Montserrat"/>
            </a:endParaRPr>
          </a:p>
          <a:p>
            <a:pPr indent="-301625" lvl="1" marL="914400" rtl="0" algn="l">
              <a:spcBef>
                <a:spcPts val="1000"/>
              </a:spcBef>
              <a:spcAft>
                <a:spcPts val="0"/>
              </a:spcAft>
              <a:buClr>
                <a:schemeClr val="lt1"/>
              </a:buClr>
              <a:buSzPts val="1150"/>
              <a:buFont typeface="Montserrat"/>
              <a:buAutoNum type="alphaLcPeriod"/>
            </a:pPr>
            <a:r>
              <a:rPr lang="en" sz="1150">
                <a:solidFill>
                  <a:schemeClr val="lt1"/>
                </a:solidFill>
                <a:latin typeface="Montserrat"/>
                <a:ea typeface="Montserrat"/>
                <a:cs typeface="Montserrat"/>
                <a:sym typeface="Montserrat"/>
              </a:rPr>
              <a:t>Avoid backing up any scripts, executables, and compressed files, as these could also be compromised.</a:t>
            </a:r>
            <a:endParaRPr sz="1150">
              <a:solidFill>
                <a:schemeClr val="lt1"/>
              </a:solidFill>
              <a:latin typeface="Montserrat"/>
              <a:ea typeface="Montserrat"/>
              <a:cs typeface="Montserrat"/>
              <a:sym typeface="Montserrat"/>
            </a:endParaRPr>
          </a:p>
          <a:p>
            <a:pPr indent="-301625" lvl="0" marL="457200" rtl="0" algn="l">
              <a:spcBef>
                <a:spcPts val="1000"/>
              </a:spcBef>
              <a:spcAft>
                <a:spcPts val="0"/>
              </a:spcAft>
              <a:buClr>
                <a:schemeClr val="lt1"/>
              </a:buClr>
              <a:buSzPts val="1150"/>
              <a:buFont typeface="Montserrat"/>
              <a:buAutoNum type="arabicPeriod"/>
            </a:pPr>
            <a:r>
              <a:rPr lang="en" sz="1150">
                <a:solidFill>
                  <a:schemeClr val="lt1"/>
                </a:solidFill>
                <a:latin typeface="Montserrat"/>
                <a:ea typeface="Montserrat"/>
                <a:cs typeface="Montserrat"/>
                <a:sym typeface="Montserrat"/>
              </a:rPr>
              <a:t>Once all files are backed up safely, and confirmed to not be corrupted, complete reformatting of the drive is </a:t>
            </a:r>
            <a:r>
              <a:rPr lang="en" sz="1150">
                <a:solidFill>
                  <a:schemeClr val="lt1"/>
                </a:solidFill>
                <a:latin typeface="Montserrat"/>
                <a:ea typeface="Montserrat"/>
                <a:cs typeface="Montserrat"/>
                <a:sym typeface="Montserrat"/>
              </a:rPr>
              <a:t>recommended</a:t>
            </a:r>
            <a:r>
              <a:rPr lang="en" sz="1150">
                <a:solidFill>
                  <a:schemeClr val="lt1"/>
                </a:solidFill>
                <a:latin typeface="Montserrat"/>
                <a:ea typeface="Montserrat"/>
                <a:cs typeface="Montserrat"/>
                <a:sym typeface="Montserrat"/>
              </a:rPr>
              <a:t>.</a:t>
            </a:r>
            <a:endParaRPr sz="1150">
              <a:solidFill>
                <a:schemeClr val="lt1"/>
              </a:solidFill>
              <a:latin typeface="Montserrat"/>
              <a:ea typeface="Montserrat"/>
              <a:cs typeface="Montserrat"/>
              <a:sym typeface="Montserrat"/>
            </a:endParaRPr>
          </a:p>
          <a:p>
            <a:pPr indent="-301625" lvl="0" marL="457200" rtl="0" algn="l">
              <a:spcBef>
                <a:spcPts val="1000"/>
              </a:spcBef>
              <a:spcAft>
                <a:spcPts val="1000"/>
              </a:spcAft>
              <a:buClr>
                <a:schemeClr val="lt1"/>
              </a:buClr>
              <a:buSzPts val="1150"/>
              <a:buFont typeface="Montserrat"/>
              <a:buAutoNum type="arabicPeriod"/>
            </a:pPr>
            <a:r>
              <a:rPr lang="en" sz="1150">
                <a:solidFill>
                  <a:schemeClr val="lt1"/>
                </a:solidFill>
                <a:latin typeface="Montserrat"/>
                <a:ea typeface="Montserrat"/>
                <a:cs typeface="Montserrat"/>
                <a:sym typeface="Montserrat"/>
              </a:rPr>
              <a:t>Install a fresh operating system and bring it back to a secure baseline before reconnecting to the network.</a:t>
            </a:r>
            <a:endParaRPr sz="115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Recommendations</a:t>
            </a:r>
            <a:endParaRPr/>
          </a:p>
        </p:txBody>
      </p:sp>
      <p:sp>
        <p:nvSpPr>
          <p:cNvPr id="238" name="Google Shape;238;p46"/>
          <p:cNvSpPr txBox="1"/>
          <p:nvPr>
            <p:ph idx="1" type="body"/>
          </p:nvPr>
        </p:nvSpPr>
        <p:spPr>
          <a:xfrm>
            <a:off x="938500" y="976650"/>
            <a:ext cx="4698300" cy="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observations here are some immediate remediations to prevent these attack vectors from being utilized in the future.</a:t>
            </a:r>
            <a:endParaRPr/>
          </a:p>
          <a:p>
            <a:pPr indent="0" lvl="0" marL="0" rtl="0" algn="l">
              <a:spcBef>
                <a:spcPts val="0"/>
              </a:spcBef>
              <a:spcAft>
                <a:spcPts val="1600"/>
              </a:spcAft>
              <a:buNone/>
            </a:pPr>
            <a:r>
              <a:t/>
            </a:r>
            <a:endParaRPr/>
          </a:p>
        </p:txBody>
      </p:sp>
      <p:cxnSp>
        <p:nvCxnSpPr>
          <p:cNvPr id="239" name="Google Shape;239;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0" name="Google Shape;240;p46"/>
          <p:cNvSpPr txBox="1"/>
          <p:nvPr/>
        </p:nvSpPr>
        <p:spPr>
          <a:xfrm>
            <a:off x="1026200" y="2048975"/>
            <a:ext cx="6246600" cy="24858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Audit Firewall rules to deny unwanted traffic instead of just monitor it</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Implement Host Based Anti Spyware/Malware Software</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Disable outbound ICMP traffic to limit external visibility</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Use secured versions of vulnerable protocols</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Example:  If FTP is necessary for ACME operations, use SFTP instead</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Change default ports</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Implement input validation and sanitation on web applications and their APIs/Databases</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Make sure all utilized software and applications are up to date</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Update Microsoft Exchange Server hosting the OWA to at least version 5.5 Service Pack 4</a:t>
            </a:r>
            <a:endParaRPr sz="1150">
              <a:solidFill>
                <a:schemeClr val="lt1"/>
              </a:solidFill>
              <a:latin typeface="Montserrat"/>
              <a:ea typeface="Montserrat"/>
              <a:cs typeface="Montserrat"/>
              <a:sym typeface="Montserrat"/>
            </a:endParaRPr>
          </a:p>
          <a:p>
            <a:pPr indent="-301625" lvl="1" marL="9144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Update SENKAS Kolibri Server to newest version</a:t>
            </a:r>
            <a:endParaRPr sz="1150">
              <a:solidFill>
                <a:schemeClr val="lt1"/>
              </a:solidFill>
              <a:latin typeface="Montserrat"/>
              <a:ea typeface="Montserrat"/>
              <a:cs typeface="Montserrat"/>
              <a:sym typeface="Montserrat"/>
            </a:endParaRPr>
          </a:p>
          <a:p>
            <a:pPr indent="-301625" lvl="0" marL="457200" rtl="0" algn="l">
              <a:spcBef>
                <a:spcPts val="0"/>
              </a:spcBef>
              <a:spcAft>
                <a:spcPts val="0"/>
              </a:spcAft>
              <a:buClr>
                <a:schemeClr val="lt1"/>
              </a:buClr>
              <a:buSzPts val="1150"/>
              <a:buFont typeface="Montserrat"/>
              <a:buChar char="❖"/>
            </a:pPr>
            <a:r>
              <a:rPr lang="en" sz="1150">
                <a:solidFill>
                  <a:schemeClr val="lt1"/>
                </a:solidFill>
                <a:latin typeface="Montserrat"/>
                <a:ea typeface="Montserrat"/>
                <a:cs typeface="Montserrat"/>
                <a:sym typeface="Montserrat"/>
              </a:rPr>
              <a:t>Avoid copying user controlled data into HTTP response headers.</a:t>
            </a:r>
            <a:endParaRPr sz="115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